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80" r:id="rId2"/>
    <p:sldId id="290" r:id="rId3"/>
    <p:sldId id="262" r:id="rId4"/>
    <p:sldId id="2076136966" r:id="rId5"/>
    <p:sldId id="281" r:id="rId6"/>
    <p:sldId id="282" r:id="rId7"/>
    <p:sldId id="289" r:id="rId8"/>
    <p:sldId id="2076136801" r:id="rId9"/>
    <p:sldId id="2076136968" r:id="rId10"/>
    <p:sldId id="1591" r:id="rId11"/>
    <p:sldId id="2076137019" r:id="rId12"/>
    <p:sldId id="2076136993" r:id="rId13"/>
    <p:sldId id="2076137014" r:id="rId14"/>
    <p:sldId id="2076137015" r:id="rId15"/>
    <p:sldId id="2076137044" r:id="rId16"/>
    <p:sldId id="2076137053" r:id="rId17"/>
    <p:sldId id="2076136998" r:id="rId18"/>
    <p:sldId id="2076136999" r:id="rId19"/>
    <p:sldId id="10647" r:id="rId20"/>
    <p:sldId id="1505" r:id="rId21"/>
    <p:sldId id="10656" r:id="rId22"/>
    <p:sldId id="10650" r:id="rId23"/>
    <p:sldId id="10651" r:id="rId24"/>
    <p:sldId id="2076136982" r:id="rId25"/>
    <p:sldId id="2076137057" r:id="rId26"/>
    <p:sldId id="2076136994" r:id="rId27"/>
    <p:sldId id="2076137055" r:id="rId28"/>
    <p:sldId id="2076137056" r:id="rId29"/>
    <p:sldId id="2076137054" r:id="rId30"/>
    <p:sldId id="2076137058" r:id="rId31"/>
    <p:sldId id="2076136985" r:id="rId32"/>
    <p:sldId id="2076137045" r:id="rId33"/>
    <p:sldId id="2076137024" r:id="rId34"/>
    <p:sldId id="2076137025" r:id="rId35"/>
    <p:sldId id="2076136975" r:id="rId36"/>
    <p:sldId id="2076137026" r:id="rId37"/>
    <p:sldId id="2076137027" r:id="rId38"/>
    <p:sldId id="2076137046" r:id="rId39"/>
    <p:sldId id="2076137001" r:id="rId40"/>
    <p:sldId id="2076137005" r:id="rId41"/>
    <p:sldId id="2076137007" r:id="rId42"/>
    <p:sldId id="2076137003" r:id="rId43"/>
    <p:sldId id="2076137004" r:id="rId44"/>
    <p:sldId id="2076137047" r:id="rId45"/>
    <p:sldId id="284" r:id="rId46"/>
    <p:sldId id="2076137030" r:id="rId47"/>
    <p:sldId id="291" r:id="rId48"/>
    <p:sldId id="292" r:id="rId49"/>
    <p:sldId id="2076136996" r:id="rId50"/>
    <p:sldId id="2076136997" r:id="rId51"/>
    <p:sldId id="2076137049" r:id="rId52"/>
    <p:sldId id="2076137033" r:id="rId53"/>
    <p:sldId id="2076137034" r:id="rId54"/>
    <p:sldId id="2076137035" r:id="rId55"/>
    <p:sldId id="2076137036" r:id="rId56"/>
    <p:sldId id="2076137037" r:id="rId57"/>
    <p:sldId id="2076137038" r:id="rId58"/>
    <p:sldId id="2076137039" r:id="rId59"/>
    <p:sldId id="207613705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6E8"/>
    <a:srgbClr val="AE2283"/>
    <a:srgbClr val="E7E9EA"/>
    <a:srgbClr val="DBDBDD"/>
    <a:srgbClr val="DA42AB"/>
    <a:srgbClr val="06AED0"/>
    <a:srgbClr val="E6AD45"/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02" autoAdjust="0"/>
    <p:restoredTop sz="76966"/>
  </p:normalViewPr>
  <p:slideViewPr>
    <p:cSldViewPr snapToGrid="0" snapToObjects="1">
      <p:cViewPr varScale="1">
        <p:scale>
          <a:sx n="57" d="100"/>
          <a:sy n="57" d="100"/>
        </p:scale>
        <p:origin x="176" y="2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7E3ADE-F77E-D840-8786-3A1F7C089F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Now</a:t>
            </a:r>
            <a:r>
              <a:rPr lang="es-ES" dirty="0"/>
              <a:t>, I am </a:t>
            </a:r>
            <a:r>
              <a:rPr lang="es-ES" dirty="0" err="1"/>
              <a:t>going</a:t>
            </a:r>
            <a:r>
              <a:rPr lang="es-ES" dirty="0"/>
              <a:t> to compare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ways</a:t>
            </a:r>
            <a:r>
              <a:rPr lang="es-ES" dirty="0"/>
              <a:t> </a:t>
            </a:r>
            <a:r>
              <a:rPr lang="es-ES" dirty="0" err="1"/>
              <a:t>renderers</a:t>
            </a:r>
            <a:r>
              <a:rPr lang="es-ES" dirty="0"/>
              <a:t> </a:t>
            </a:r>
            <a:r>
              <a:rPr lang="es-ES" dirty="0" err="1"/>
              <a:t>strategy</a:t>
            </a:r>
            <a:r>
              <a:rPr lang="es-ES" dirty="0"/>
              <a:t> Works in </a:t>
            </a:r>
            <a:r>
              <a:rPr lang="es-ES" dirty="0" err="1"/>
              <a:t>Xamarin.Forms</a:t>
            </a:r>
            <a:r>
              <a:rPr lang="es-ES" dirty="0"/>
              <a:t> and .NET MAUI.</a:t>
            </a:r>
          </a:p>
          <a:p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Xamarin.Forms</a:t>
            </a:r>
            <a:r>
              <a:rPr lang="es-ES" dirty="0"/>
              <a:t>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huge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statements</a:t>
            </a:r>
            <a:r>
              <a:rPr lang="es-ES" dirty="0"/>
              <a:t>,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consistency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, </a:t>
            </a:r>
            <a:r>
              <a:rPr lang="es-ES" dirty="0" err="1"/>
              <a:t>all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to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property</a:t>
            </a:r>
            <a:r>
              <a:rPr lang="es-ES" dirty="0"/>
              <a:t> are </a:t>
            </a:r>
            <a:r>
              <a:rPr lang="es-ES" dirty="0" err="1"/>
              <a:t>privates</a:t>
            </a:r>
            <a:r>
              <a:rPr lang="es-ES" dirty="0"/>
              <a:t>.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2/20/21 7:28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.NET MAUI </a:t>
            </a:r>
            <a:r>
              <a:rPr lang="es-ES" dirty="0" err="1"/>
              <a:t>strategy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idea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will</a:t>
            </a:r>
            <a:r>
              <a:rPr lang="es-ES" dirty="0"/>
              <a:t> be moved to extensión </a:t>
            </a:r>
            <a:r>
              <a:rPr lang="es-ES" dirty="0" err="1"/>
              <a:t>methods</a:t>
            </a:r>
            <a:r>
              <a:rPr lang="es-ES" dirty="0"/>
              <a:t>.</a:t>
            </a:r>
          </a:p>
          <a:p>
            <a:r>
              <a:rPr lang="es-ES" dirty="0" err="1"/>
              <a:t>Why</a:t>
            </a:r>
            <a:r>
              <a:rPr lang="es-ES" dirty="0"/>
              <a:t>?.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able</a:t>
            </a:r>
            <a:r>
              <a:rPr lang="es-ES" dirty="0"/>
              <a:t> to </a:t>
            </a:r>
            <a:r>
              <a:rPr lang="es-ES" dirty="0" err="1"/>
              <a:t>apply</a:t>
            </a:r>
            <a:r>
              <a:rPr lang="es-ES" dirty="0"/>
              <a:t> in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handlers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powerful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cross-platform</a:t>
            </a:r>
            <a:r>
              <a:rPr lang="es-ES" dirty="0"/>
              <a:t>,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Works </a:t>
            </a:r>
            <a:r>
              <a:rPr lang="es-ES" dirty="0" err="1"/>
              <a:t>is</a:t>
            </a:r>
            <a:r>
              <a:rPr lang="es-ES" dirty="0"/>
              <a:t> créate a standard API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 </a:t>
            </a:r>
            <a:r>
              <a:rPr lang="es-ES" dirty="0" err="1"/>
              <a:t>LabelExtensions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can use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 </a:t>
            </a:r>
            <a:r>
              <a:rPr lang="es-ES" dirty="0" err="1"/>
              <a:t>cross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, and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say</a:t>
            </a:r>
            <a:r>
              <a:rPr lang="es-ES" dirty="0"/>
              <a:t>, </a:t>
            </a:r>
            <a:r>
              <a:rPr lang="es-ES" dirty="0" err="1"/>
              <a:t>handler</a:t>
            </a:r>
            <a:r>
              <a:rPr lang="es-ES" dirty="0"/>
              <a:t>, </a:t>
            </a:r>
            <a:r>
              <a:rPr lang="es-ES" dirty="0" err="1"/>
              <a:t>UpdateText</a:t>
            </a:r>
            <a:r>
              <a:rPr lang="es-ES" dirty="0"/>
              <a:t> and in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correct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. So,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, and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in </a:t>
            </a:r>
            <a:r>
              <a:rPr lang="es-ES" dirty="0" err="1"/>
              <a:t>samples</a:t>
            </a:r>
            <a:r>
              <a:rPr lang="es-ES" dirty="0"/>
              <a:t> more </a:t>
            </a:r>
            <a:r>
              <a:rPr lang="es-ES" dirty="0" err="1"/>
              <a:t>later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can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to </a:t>
            </a:r>
            <a:r>
              <a:rPr lang="es-ES" dirty="0" err="1"/>
              <a:t>implement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Handler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in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projects</a:t>
            </a:r>
            <a:r>
              <a:rPr lang="es-ES" dirty="0"/>
              <a:t>, </a:t>
            </a:r>
            <a:r>
              <a:rPr lang="es-ES" dirty="0" err="1"/>
              <a:t>several</a:t>
            </a:r>
            <a:r>
              <a:rPr lang="es-ES" dirty="0"/>
              <a:t> clases, etc.</a:t>
            </a:r>
          </a:p>
          <a:p>
            <a:endParaRPr lang="es-ES" dirty="0"/>
          </a:p>
          <a:p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mapper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just</a:t>
            </a:r>
            <a:r>
              <a:rPr lang="es-ES" dirty="0"/>
              <a:t> a </a:t>
            </a:r>
            <a:r>
              <a:rPr lang="es-ES" dirty="0" err="1"/>
              <a:t>dictionary</a:t>
            </a:r>
            <a:r>
              <a:rPr lang="es-ES" dirty="0"/>
              <a:t> of </a:t>
            </a:r>
            <a:r>
              <a:rPr lang="es-ES" dirty="0" err="1"/>
              <a:t>functions</a:t>
            </a:r>
            <a:r>
              <a:rPr lang="es-ES" dirty="0"/>
              <a:t>, so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saw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stuff</a:t>
            </a:r>
            <a:r>
              <a:rPr lang="es-ES" dirty="0"/>
              <a:t>,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mapping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. And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mapper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standarizing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to use a </a:t>
            </a:r>
            <a:r>
              <a:rPr lang="es-ES" dirty="0" err="1"/>
              <a:t>structure</a:t>
            </a:r>
            <a:r>
              <a:rPr lang="es-ES" dirty="0"/>
              <a:t> and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 more </a:t>
            </a:r>
            <a:r>
              <a:rPr lang="es-ES" dirty="0" err="1"/>
              <a:t>pluggable</a:t>
            </a:r>
            <a:r>
              <a:rPr lang="es-ES" dirty="0"/>
              <a:t>.  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2/20/21 7:28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6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7:55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58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2/20/21 7:55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735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poising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 to be </a:t>
            </a:r>
            <a:r>
              <a:rPr lang="es-ES" dirty="0" err="1"/>
              <a:t>easily</a:t>
            </a:r>
            <a:r>
              <a:rPr lang="es-ES" dirty="0"/>
              <a:t> to </a:t>
            </a:r>
            <a:r>
              <a:rPr lang="es-ES" dirty="0" err="1"/>
              <a:t>extend</a:t>
            </a:r>
            <a:r>
              <a:rPr lang="es-ES" dirty="0"/>
              <a:t>, and </a:t>
            </a:r>
            <a:r>
              <a:rPr lang="es-ES" dirty="0" err="1"/>
              <a:t>allow</a:t>
            </a:r>
            <a:r>
              <a:rPr lang="es-ES" dirty="0"/>
              <a:t> more </a:t>
            </a:r>
            <a:r>
              <a:rPr lang="es-ES" dirty="0" err="1"/>
              <a:t>customization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Shell </a:t>
            </a:r>
            <a:r>
              <a:rPr lang="es-ES" dirty="0" err="1"/>
              <a:t>vNext</a:t>
            </a:r>
            <a:r>
              <a:rPr lang="es-ES" dirty="0"/>
              <a:t>: More </a:t>
            </a:r>
            <a:r>
              <a:rPr lang="es-ES" dirty="0" err="1"/>
              <a:t>customization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, more </a:t>
            </a:r>
            <a:r>
              <a:rPr lang="es-ES" dirty="0" err="1"/>
              <a:t>explicit</a:t>
            </a:r>
            <a:r>
              <a:rPr lang="es-ES" dirty="0"/>
              <a:t> API, more </a:t>
            </a:r>
            <a:r>
              <a:rPr lang="es-ES" dirty="0" err="1"/>
              <a:t>integrated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MVVM </a:t>
            </a:r>
            <a:r>
              <a:rPr lang="es-ES" dirty="0" err="1"/>
              <a:t>frameworks</a:t>
            </a:r>
            <a:r>
              <a:rPr lang="es-ES" dirty="0"/>
              <a:t>, etc.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2/20/21 7:29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3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let’s talk about the future…..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6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60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also excited to announce .NET Multi-platform App UI, or just .NET MAUI.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 cross-platform, native UI stack so you’ll get great performance on any device.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will allow you to build these apps for any device from a single codebase and project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that includes desktop and mobile across operating systems, like Windows, MacOS, iOS and Android.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evolution of Xamarin technology, building on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Xamarin.Forms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expanding that to cross-platform desktop scenarios.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&lt;CLICK&gt;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will be part of the unified .NET in the .NET 6 timeframe with previews available end of this year. You’ll see us working on it in the open on GitHub.  </a:t>
            </a:r>
          </a:p>
          <a:p>
            <a:endParaRPr lang="en-US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Predictable releases helps everyone, not only the businesses that use .NET but also the open source projects that are built upon .NET.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686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Xamarin.Forms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Renderers</a:t>
            </a:r>
            <a:r>
              <a:rPr lang="es-ES" dirty="0"/>
              <a:t> are </a:t>
            </a:r>
            <a:r>
              <a:rPr lang="es-ES" dirty="0" err="1"/>
              <a:t>tightly</a:t>
            </a:r>
            <a:r>
              <a:rPr lang="es-ES" dirty="0"/>
              <a:t> </a:t>
            </a:r>
            <a:r>
              <a:rPr lang="es-ES" dirty="0" err="1"/>
              <a:t>couple</a:t>
            </a:r>
            <a:r>
              <a:rPr lang="es-ES" dirty="0"/>
              <a:t> to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.</a:t>
            </a:r>
          </a:p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ButtonRenderer</a:t>
            </a:r>
            <a:r>
              <a:rPr lang="es-ES" dirty="0"/>
              <a:t>,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references</a:t>
            </a:r>
            <a:r>
              <a:rPr lang="es-ES" dirty="0"/>
              <a:t> to a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bindable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INotifyPropertyChanged</a:t>
            </a:r>
            <a:r>
              <a:rPr lang="es-ES" dirty="0"/>
              <a:t>, etc.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Registrar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register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renderers</a:t>
            </a:r>
            <a:r>
              <a:rPr lang="es-ES" dirty="0"/>
              <a:t>, etc. In </a:t>
            </a:r>
            <a:r>
              <a:rPr lang="es-ES" dirty="0" err="1"/>
              <a:t>this</a:t>
            </a:r>
            <a:r>
              <a:rPr lang="es-ES" dirty="0"/>
              <a:t> case, use </a:t>
            </a:r>
            <a:r>
              <a:rPr lang="es-ES" dirty="0" err="1"/>
              <a:t>assembly</a:t>
            </a:r>
            <a:r>
              <a:rPr lang="es-ES" dirty="0"/>
              <a:t> </a:t>
            </a:r>
            <a:r>
              <a:rPr lang="es-ES" dirty="0" err="1"/>
              <a:t>scanning</a:t>
            </a:r>
            <a:r>
              <a:rPr lang="es-ES" dirty="0"/>
              <a:t> and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really</a:t>
            </a:r>
            <a:r>
              <a:rPr lang="es-ES" dirty="0"/>
              <a:t> </a:t>
            </a:r>
            <a:r>
              <a:rPr lang="es-ES" dirty="0" err="1"/>
              <a:t>slow</a:t>
            </a:r>
            <a:r>
              <a:rPr lang="es-ES" dirty="0"/>
              <a:t>.</a:t>
            </a:r>
          </a:p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basically</a:t>
            </a:r>
            <a:r>
              <a:rPr lang="es-ES" dirty="0"/>
              <a:t>,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and </a:t>
            </a:r>
            <a:r>
              <a:rPr lang="es-ES" dirty="0" err="1"/>
              <a:t>scans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assemblies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assembly</a:t>
            </a:r>
            <a:r>
              <a:rPr lang="es-ES" dirty="0"/>
              <a:t> </a:t>
            </a:r>
            <a:r>
              <a:rPr lang="es-ES" dirty="0" err="1"/>
              <a:t>attributes</a:t>
            </a:r>
            <a:r>
              <a:rPr lang="es-ES" dirty="0"/>
              <a:t> and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registers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, and </a:t>
            </a:r>
          </a:p>
          <a:p>
            <a:r>
              <a:rPr lang="es-ES" dirty="0" err="1"/>
              <a:t>Allow</a:t>
            </a:r>
            <a:r>
              <a:rPr lang="es-ES" dirty="0"/>
              <a:t> to use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.</a:t>
            </a:r>
          </a:p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easy</a:t>
            </a:r>
            <a:r>
              <a:rPr lang="es-ES" dirty="0"/>
              <a:t> to use, and try to </a:t>
            </a:r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impact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performance.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, in </a:t>
            </a:r>
            <a:r>
              <a:rPr lang="es-ES" dirty="0" err="1"/>
              <a:t>some</a:t>
            </a:r>
            <a:r>
              <a:rPr lang="es-ES" dirty="0"/>
              <a:t> cases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really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to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cross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  <a:p>
            <a:r>
              <a:rPr lang="es-ES" dirty="0" err="1"/>
              <a:t>Mainly</a:t>
            </a:r>
            <a:r>
              <a:rPr lang="es-ES" dirty="0"/>
              <a:t>,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dependency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works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</a:t>
            </a:r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so,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has no concept of a </a:t>
            </a:r>
            <a:r>
              <a:rPr lang="es-ES" dirty="0" err="1"/>
              <a:t>renderer</a:t>
            </a:r>
            <a:r>
              <a:rPr lang="es-ES" dirty="0"/>
              <a:t>.</a:t>
            </a:r>
          </a:p>
          <a:p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are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, </a:t>
            </a:r>
            <a:r>
              <a:rPr lang="es-ES" dirty="0" err="1"/>
              <a:t>have</a:t>
            </a:r>
            <a:r>
              <a:rPr lang="es-ES" dirty="0"/>
              <a:t> no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reference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. </a:t>
            </a:r>
          </a:p>
          <a:p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Access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register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and </a:t>
            </a:r>
            <a:r>
              <a:rPr lang="es-ES" dirty="0" err="1"/>
              <a:t>interact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, use </a:t>
            </a:r>
            <a:r>
              <a:rPr lang="es-ES" dirty="0" err="1"/>
              <a:t>an</a:t>
            </a:r>
            <a:r>
              <a:rPr lang="es-ES" dirty="0"/>
              <a:t> API,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difficult</a:t>
            </a:r>
            <a:r>
              <a:rPr lang="es-ES" dirty="0"/>
              <a:t> to </a:t>
            </a:r>
            <a:r>
              <a:rPr lang="es-ES" dirty="0" err="1"/>
              <a:t>discover</a:t>
            </a:r>
            <a:r>
              <a:rPr lang="es-ES" dirty="0"/>
              <a:t>. I am </a:t>
            </a:r>
            <a:r>
              <a:rPr lang="es-ES" dirty="0" err="1"/>
              <a:t>talking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Specifics</a:t>
            </a:r>
            <a:r>
              <a:rPr lang="es-ES" dirty="0"/>
              <a:t>.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anything</a:t>
            </a:r>
            <a:r>
              <a:rPr lang="es-ES" dirty="0"/>
              <a:t> </a:t>
            </a:r>
            <a:r>
              <a:rPr lang="es-ES" dirty="0" err="1"/>
              <a:t>really</a:t>
            </a:r>
            <a:r>
              <a:rPr lang="es-ES" dirty="0"/>
              <a:t> </a:t>
            </a:r>
            <a:r>
              <a:rPr lang="es-ES" dirty="0" err="1"/>
              <a:t>special</a:t>
            </a:r>
            <a:r>
              <a:rPr lang="es-ES" dirty="0"/>
              <a:t>,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setting</a:t>
            </a:r>
            <a:r>
              <a:rPr lang="es-ES" dirty="0"/>
              <a:t> a </a:t>
            </a:r>
            <a:r>
              <a:rPr lang="es-ES" dirty="0" err="1"/>
              <a:t>cross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pproperty</a:t>
            </a:r>
            <a:r>
              <a:rPr lang="es-ES" dirty="0"/>
              <a:t> to a </a:t>
            </a:r>
            <a:r>
              <a:rPr lang="es-ES" dirty="0" err="1"/>
              <a:t>native</a:t>
            </a:r>
            <a:r>
              <a:rPr lang="es-ES" dirty="0"/>
              <a:t> UI control </a:t>
            </a:r>
            <a:r>
              <a:rPr lang="es-ES" dirty="0" err="1"/>
              <a:t>property</a:t>
            </a:r>
            <a:r>
              <a:rPr lang="es-ES" dirty="0"/>
              <a:t>.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2/20/21 7:27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47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Relying on event handlers to orchestrate behavior and property changes</a:t>
            </a:r>
          </a:p>
          <a:p>
            <a:r>
              <a:rPr lang="en-US"/>
              <a:t>Lots of boilerplate code</a:t>
            </a:r>
          </a:p>
          <a:p>
            <a:r>
              <a:rPr lang="en-US"/>
              <a:t>Tons of knowledge required about order of events, both on the platform side and on the Xamarin.Forms side (</a:t>
            </a:r>
            <a:r>
              <a:rPr lang="en-US" err="1"/>
              <a:t>i.e</a:t>
            </a:r>
            <a:r>
              <a:rPr lang="en-US"/>
              <a:t>,, Does this need to happen on </a:t>
            </a:r>
            <a:r>
              <a:rPr lang="en-US" err="1"/>
              <a:t>ElementChanged</a:t>
            </a:r>
            <a:r>
              <a:rPr lang="en-US"/>
              <a:t>? What about </a:t>
            </a:r>
            <a:r>
              <a:rPr lang="en-US" err="1"/>
              <a:t>ElementPropertyChanged</a:t>
            </a:r>
            <a:r>
              <a:rPr lang="en-US"/>
              <a:t>? Etc.)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2/20/21 7:49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9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several</a:t>
            </a:r>
            <a:r>
              <a:rPr lang="es-ES" dirty="0"/>
              <a:t> ideas </a:t>
            </a:r>
            <a:r>
              <a:rPr lang="es-ES" dirty="0" err="1"/>
              <a:t>driving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ones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performance </a:t>
            </a:r>
            <a:r>
              <a:rPr lang="es-ES" dirty="0" err="1"/>
              <a:t>minded</a:t>
            </a:r>
            <a:r>
              <a:rPr lang="es-ES" dirty="0"/>
              <a:t> and </a:t>
            </a:r>
            <a:r>
              <a:rPr lang="es-ES" dirty="0" err="1"/>
              <a:t>simplified</a:t>
            </a:r>
            <a:r>
              <a:rPr lang="es-ES" dirty="0"/>
              <a:t>.</a:t>
            </a:r>
          </a:p>
          <a:p>
            <a:r>
              <a:rPr lang="es-ES" dirty="0" err="1"/>
              <a:t>Achieve</a:t>
            </a:r>
            <a:r>
              <a:rPr lang="es-ES" dirty="0"/>
              <a:t> a </a:t>
            </a:r>
            <a:r>
              <a:rPr lang="es-ES" dirty="0" err="1"/>
              <a:t>much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performance and </a:t>
            </a:r>
            <a:r>
              <a:rPr lang="es-ES" dirty="0" err="1"/>
              <a:t>allow</a:t>
            </a:r>
            <a:r>
              <a:rPr lang="es-ES" dirty="0"/>
              <a:t> to </a:t>
            </a:r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Works in a </a:t>
            </a:r>
            <a:r>
              <a:rPr lang="es-ES" dirty="0" err="1"/>
              <a:t>easy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 </a:t>
            </a:r>
            <a:r>
              <a:rPr lang="es-ES" dirty="0" err="1"/>
              <a:t>Mostly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are a new </a:t>
            </a:r>
            <a:r>
              <a:rPr lang="es-ES" dirty="0" err="1"/>
              <a:t>developer</a:t>
            </a:r>
            <a:r>
              <a:rPr lang="es-ES" dirty="0"/>
              <a:t>. In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Little bit </a:t>
            </a:r>
            <a:r>
              <a:rPr lang="es-ES" dirty="0" err="1"/>
              <a:t>hard</a:t>
            </a:r>
            <a:r>
              <a:rPr lang="es-ES" dirty="0"/>
              <a:t> to </a:t>
            </a:r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lifecycle</a:t>
            </a:r>
            <a:r>
              <a:rPr lang="es-ES" dirty="0"/>
              <a:t>, etc.</a:t>
            </a:r>
          </a:p>
          <a:p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as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mentioned</a:t>
            </a:r>
            <a:r>
              <a:rPr lang="es-ES" dirty="0"/>
              <a:t> to Access to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element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cross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So,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sort</a:t>
            </a:r>
            <a:r>
              <a:rPr lang="es-ES" dirty="0"/>
              <a:t> of </a:t>
            </a:r>
            <a:r>
              <a:rPr lang="es-ES" dirty="0" err="1"/>
              <a:t>moving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cross-platform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 to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Access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of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shared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So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slides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samples</a:t>
            </a:r>
            <a:r>
              <a:rPr lang="es-ES" dirty="0"/>
              <a:t>, and as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idea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register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handler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.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sure</a:t>
            </a:r>
            <a:r>
              <a:rPr lang="es-ES" dirty="0"/>
              <a:t>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handlers</a:t>
            </a:r>
            <a:r>
              <a:rPr lang="es-ES" dirty="0"/>
              <a:t> </a:t>
            </a:r>
            <a:r>
              <a:rPr lang="es-ES" dirty="0" err="1"/>
              <a:t>registered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defaut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can swap </a:t>
            </a:r>
            <a:r>
              <a:rPr lang="es-ES" dirty="0" err="1"/>
              <a:t>those</a:t>
            </a:r>
            <a:r>
              <a:rPr lang="es-ES" dirty="0"/>
              <a:t> in and </a:t>
            </a:r>
            <a:r>
              <a:rPr lang="es-ES" dirty="0" err="1"/>
              <a:t>out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idea </a:t>
            </a:r>
            <a:r>
              <a:rPr lang="es-ES" dirty="0" err="1"/>
              <a:t>behind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to use </a:t>
            </a:r>
            <a:r>
              <a:rPr lang="es-ES" dirty="0" err="1"/>
              <a:t>assembly</a:t>
            </a:r>
            <a:r>
              <a:rPr lang="es-ES" dirty="0"/>
              <a:t> </a:t>
            </a:r>
            <a:r>
              <a:rPr lang="es-ES" dirty="0" err="1"/>
              <a:t>scanning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default. In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slides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use of </a:t>
            </a:r>
            <a:r>
              <a:rPr lang="es-ES" dirty="0" err="1"/>
              <a:t>scanning</a:t>
            </a:r>
            <a:r>
              <a:rPr lang="es-ES" dirty="0"/>
              <a:t> </a:t>
            </a:r>
            <a:r>
              <a:rPr lang="es-ES" dirty="0" err="1"/>
              <a:t>assembly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case. </a:t>
            </a:r>
          </a:p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teo</a:t>
            </a:r>
            <a:r>
              <a:rPr lang="es-ES" dirty="0"/>
              <a:t> </a:t>
            </a:r>
            <a:r>
              <a:rPr lang="es-ES" dirty="0" err="1"/>
              <a:t>reason</a:t>
            </a:r>
            <a:r>
              <a:rPr lang="es-ES" dirty="0"/>
              <a:t>;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, to </a:t>
            </a:r>
            <a:r>
              <a:rPr lang="es-ES" dirty="0" err="1"/>
              <a:t>gain</a:t>
            </a:r>
            <a:r>
              <a:rPr lang="es-ES" dirty="0"/>
              <a:t> performance and 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;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Of </a:t>
            </a:r>
            <a:r>
              <a:rPr lang="es-ES" dirty="0" err="1"/>
              <a:t>course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sample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slides</a:t>
            </a:r>
            <a:r>
              <a:rPr lang="es-ES" dirty="0"/>
              <a:t>, </a:t>
            </a:r>
            <a:r>
              <a:rPr lang="es-ES" dirty="0" err="1"/>
              <a:t>also</a:t>
            </a:r>
            <a:r>
              <a:rPr lang="es-ES" dirty="0"/>
              <a:t> Works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multitargeting</a:t>
            </a:r>
            <a:r>
              <a:rPr lang="es-ES" dirty="0"/>
              <a:t> so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include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in </a:t>
            </a:r>
            <a:r>
              <a:rPr lang="es-ES" dirty="0" err="1"/>
              <a:t>cross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2/20/21 7:49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783540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Presenter 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87" y="5670380"/>
            <a:ext cx="3665174" cy="8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9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06157" y="6099698"/>
            <a:ext cx="407895" cy="365125"/>
          </a:xfrm>
          <a:prstGeom prst="rect">
            <a:avLst/>
          </a:prstGeom>
        </p:spPr>
        <p:txBody>
          <a:bodyPr/>
          <a:lstStyle/>
          <a:p>
            <a:fld id="{72791EF6-4CC3-A645-99B4-EB889446B38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0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16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1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6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17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27853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332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86" indent="0">
              <a:buNone/>
              <a:defRPr/>
            </a:lvl2pPr>
            <a:lvl3pPr marL="448171" indent="0">
              <a:buNone/>
              <a:defRPr/>
            </a:lvl3pPr>
            <a:lvl4pPr marL="672257" indent="0">
              <a:buNone/>
              <a:defRPr/>
            </a:lvl4pPr>
            <a:lvl5pPr marL="896341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90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07" marR="0" indent="-280107" algn="l" defTabSz="914322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71" indent="0">
              <a:buNone/>
              <a:defRPr/>
            </a:lvl3pPr>
            <a:lvl4pPr marL="672257" indent="0">
              <a:buNone/>
              <a:defRPr/>
            </a:lvl4pPr>
            <a:lvl5pPr marL="896341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07" marR="0" lvl="1" indent="-280107" algn="l" defTabSz="914322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3"/>
            <a:ext cx="3597528" cy="2675156"/>
          </a:xfrm>
        </p:spPr>
        <p:txBody>
          <a:bodyPr lIns="0" tIns="0" rIns="0" bIns="0"/>
          <a:lstStyle>
            <a:lvl1pPr marL="0" marR="0" indent="0" algn="l" defTabSz="91432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07" marR="0" indent="-280107" algn="l" defTabSz="914322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71" indent="0">
              <a:buNone/>
              <a:defRPr/>
            </a:lvl3pPr>
            <a:lvl4pPr marL="672257" indent="0">
              <a:buNone/>
              <a:defRPr/>
            </a:lvl4pPr>
            <a:lvl5pPr marL="896341" indent="0">
              <a:buNone/>
              <a:defRPr/>
            </a:lvl5pPr>
          </a:lstStyle>
          <a:p>
            <a:pPr marL="0" marR="0" lvl="0" indent="0" algn="l" defTabSz="91432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07" marR="0" lvl="1" indent="-280107" algn="l" defTabSz="914322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7" y="3151390"/>
            <a:ext cx="3622117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07" marR="0" indent="-280107" algn="l" defTabSz="914322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71" indent="0">
              <a:buNone/>
              <a:defRPr/>
            </a:lvl3pPr>
            <a:lvl4pPr marL="672257" indent="0">
              <a:buNone/>
              <a:defRPr/>
            </a:lvl4pPr>
            <a:lvl5pPr marL="896341" indent="0">
              <a:buNone/>
              <a:defRPr/>
            </a:lvl5pPr>
          </a:lstStyle>
          <a:p>
            <a:pPr marL="0" marR="0" lvl="0" indent="0" algn="l" defTabSz="91432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07" marR="0" lvl="1" indent="-280107" algn="l" defTabSz="914322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620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504" y="1081218"/>
            <a:ext cx="5202836" cy="1325563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504" y="2987830"/>
            <a:ext cx="4940353" cy="31891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77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20/2/21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504" y="2420697"/>
            <a:ext cx="5202836" cy="558614"/>
          </a:xfrm>
        </p:spPr>
        <p:txBody>
          <a:bodyPr/>
          <a:lstStyle>
            <a:lvl1pPr marL="0" indent="0">
              <a:buNone/>
              <a:defRPr sz="27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93487" y="1081218"/>
            <a:ext cx="3803324" cy="72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30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1D6D-0F12-4CD2-8FD3-A49D481D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94A2-CD74-481C-9653-8AF1DC493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63CD-BA47-4893-98F9-B0B5BCC1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49D36-BECE-4BEA-B68E-E0A53DF4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AA3E-992B-41D0-B212-DB41E4AF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98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065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50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69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39466"/>
            <a:ext cx="10515600" cy="923010"/>
          </a:xfrm>
          <a:prstGeom prst="rect">
            <a:avLst/>
          </a:prstGeo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7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853578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742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6"/>
            <a:ext cx="11653522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45" indent="0">
              <a:buNone/>
              <a:defRPr/>
            </a:lvl2pPr>
            <a:lvl3pPr marL="560241" indent="0">
              <a:buNone/>
              <a:defRPr sz="2353"/>
            </a:lvl3pPr>
            <a:lvl4pPr marL="784338" indent="0">
              <a:buNone/>
              <a:defRPr sz="1961"/>
            </a:lvl4pPr>
            <a:lvl5pPr marL="1008434" indent="0">
              <a:buNone/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969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709" r:id="rId4"/>
    <p:sldLayoutId id="2147483710" r:id="rId5"/>
    <p:sldLayoutId id="2147483665" r:id="rId6"/>
    <p:sldLayoutId id="2147483666" r:id="rId7"/>
    <p:sldLayoutId id="2147483670" r:id="rId8"/>
    <p:sldLayoutId id="2147483671" r:id="rId9"/>
    <p:sldLayoutId id="2147483679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1" r:id="rId20"/>
    <p:sldLayoutId id="2147483757" r:id="rId21"/>
    <p:sldLayoutId id="2147483759" r:id="rId22"/>
    <p:sldLayoutId id="2147483760" r:id="rId23"/>
    <p:sldLayoutId id="2147483762" r:id="rId24"/>
    <p:sldLayoutId id="2147483764" r:id="rId25"/>
    <p:sldLayoutId id="2147483765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WWsL0qmU1d0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xamarin/Xamarin.Forms/tree/winui3_desktop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iersuarezruiz.wordpress.com/" TargetMode="External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837" cy="6858000"/>
          </a:xfrm>
          <a:prstGeom prst="rect">
            <a:avLst/>
          </a:prstGeom>
          <a:solidFill>
            <a:srgbClr val="27A5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8080" y="2702784"/>
            <a:ext cx="11655840" cy="2081867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600" b="1" dirty="0">
                <a:solidFill>
                  <a:schemeClr val="bg1"/>
                </a:solidFill>
              </a:rPr>
              <a:t>.NET MAUI</a:t>
            </a:r>
          </a:p>
          <a:p>
            <a:r>
              <a:rPr lang="es-ES" sz="4400" dirty="0">
                <a:solidFill>
                  <a:schemeClr val="bg1"/>
                </a:solidFill>
              </a:rPr>
              <a:t>Como desarrollador </a:t>
            </a:r>
            <a:r>
              <a:rPr lang="es-ES" sz="4400" dirty="0" err="1">
                <a:solidFill>
                  <a:schemeClr val="bg1"/>
                </a:solidFill>
              </a:rPr>
              <a:t>Xamarin.Forms</a:t>
            </a:r>
            <a:r>
              <a:rPr lang="es-ES" sz="4400" dirty="0">
                <a:solidFill>
                  <a:schemeClr val="bg1"/>
                </a:solidFill>
              </a:rPr>
              <a:t>, ¿Qué cosas cambian?</a:t>
            </a:r>
          </a:p>
          <a:p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754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03C8-4CE1-43D6-A151-2E1708DD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arquitectura</a:t>
            </a:r>
            <a:r>
              <a:rPr lang="en-US" dirty="0"/>
              <a:t> de 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10E3F-243C-4F77-A60E-E2915B53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363" y="1397470"/>
            <a:ext cx="11301980" cy="904094"/>
          </a:xfrm>
        </p:spPr>
        <p:txBody>
          <a:bodyPr/>
          <a:lstStyle/>
          <a:p>
            <a:r>
              <a:rPr lang="en-US" dirty="0"/>
              <a:t>Las API de Android, iOS, macOS y Windows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unificadas</a:t>
            </a:r>
            <a:r>
              <a:rPr lang="en-US" dirty="0"/>
              <a:t> en una API abstracta que </a:t>
            </a:r>
            <a:r>
              <a:rPr lang="en-US" dirty="0" err="1"/>
              <a:t>permite</a:t>
            </a:r>
            <a:r>
              <a:rPr lang="en-US" dirty="0"/>
              <a:t> una </a:t>
            </a:r>
            <a:r>
              <a:rPr lang="en-US" dirty="0" err="1"/>
              <a:t>experiencia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r>
              <a:rPr lang="en-US" dirty="0"/>
              <a:t> que </a:t>
            </a:r>
            <a:r>
              <a:rPr lang="en-US" dirty="0" err="1"/>
              <a:t>permita</a:t>
            </a:r>
            <a:r>
              <a:rPr lang="en-US" dirty="0"/>
              <a:t> </a:t>
            </a:r>
            <a:r>
              <a:rPr lang="en-US" dirty="0" err="1"/>
              <a:t>escribir</a:t>
            </a:r>
            <a:r>
              <a:rPr lang="en-US" dirty="0"/>
              <a:t> una </a:t>
            </a:r>
            <a:r>
              <a:rPr lang="en-US" dirty="0" err="1"/>
              <a:t>vez</a:t>
            </a:r>
            <a:r>
              <a:rPr lang="en-US" dirty="0"/>
              <a:t> y </a:t>
            </a:r>
            <a:r>
              <a:rPr lang="en-US" dirty="0" err="1"/>
              <a:t>ejecutar</a:t>
            </a:r>
            <a:r>
              <a:rPr lang="en-US" dirty="0"/>
              <a:t> en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, al </a:t>
            </a:r>
            <a:r>
              <a:rPr lang="en-US" dirty="0" err="1"/>
              <a:t>tiempo</a:t>
            </a:r>
            <a:r>
              <a:rPr lang="en-US" dirty="0"/>
              <a:t> que </a:t>
            </a:r>
            <a:r>
              <a:rPr lang="en-US" dirty="0" err="1"/>
              <a:t>proporciona</a:t>
            </a:r>
            <a:r>
              <a:rPr lang="en-US" dirty="0"/>
              <a:t> un </a:t>
            </a:r>
            <a:r>
              <a:rPr lang="en-US" dirty="0" err="1"/>
              <a:t>acceso</a:t>
            </a:r>
            <a:r>
              <a:rPr lang="en-US" dirty="0"/>
              <a:t> total a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aspectos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nativa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8F2A9-2E76-499F-8573-B8EF39AE6F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363" y="3151446"/>
            <a:ext cx="3618146" cy="2982738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App Code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interactúa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principalmente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con .NET MAUI API (1).</a:t>
            </a:r>
          </a:p>
          <a:p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Según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sea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necesario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, App Code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puede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acceder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directamente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las API de la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plataforma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(2) a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través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Handlers, etc.</a:t>
            </a:r>
          </a:p>
          <a:p>
            <a:endParaRPr lang="en-US" b="0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.NET MAUI accede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directamente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las API de la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plataforma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</a:rPr>
              <a:t>nativa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</a:rPr>
              <a:t> (3).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4F0CBC-C2D6-45AE-A50A-B6DD0CFDD2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14" y="3151408"/>
            <a:ext cx="3621881" cy="2129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81896-5C4E-4759-8B1D-3F239A788D6F}"/>
              </a:ext>
            </a:extLst>
          </p:cNvPr>
          <p:cNvSpPr/>
          <p:nvPr/>
        </p:nvSpPr>
        <p:spPr>
          <a:xfrm>
            <a:off x="4778805" y="5894712"/>
            <a:ext cx="1717256" cy="4481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/>
              <a:t>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374E1-848E-4B4F-A925-F9D74A1C4D91}"/>
              </a:ext>
            </a:extLst>
          </p:cNvPr>
          <p:cNvSpPr/>
          <p:nvPr/>
        </p:nvSpPr>
        <p:spPr>
          <a:xfrm>
            <a:off x="6623136" y="5894712"/>
            <a:ext cx="1717256" cy="4481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/>
              <a:t>iOS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F2A71-DCA0-4F87-A1B6-E65D5F4DEE3B}"/>
              </a:ext>
            </a:extLst>
          </p:cNvPr>
          <p:cNvSpPr/>
          <p:nvPr/>
        </p:nvSpPr>
        <p:spPr>
          <a:xfrm>
            <a:off x="8447434" y="5894712"/>
            <a:ext cx="1760875" cy="4481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/>
              <a:t>macOS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8D23D-25C7-4AF8-995D-C7C9742C817D}"/>
              </a:ext>
            </a:extLst>
          </p:cNvPr>
          <p:cNvSpPr/>
          <p:nvPr/>
        </p:nvSpPr>
        <p:spPr>
          <a:xfrm>
            <a:off x="10291526" y="5886991"/>
            <a:ext cx="1466818" cy="4481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/>
              <a:t>Windows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17B4E-F8F8-4079-9EE1-B611B1536A74}"/>
              </a:ext>
            </a:extLst>
          </p:cNvPr>
          <p:cNvSpPr/>
          <p:nvPr/>
        </p:nvSpPr>
        <p:spPr>
          <a:xfrm>
            <a:off x="4778806" y="4240133"/>
            <a:ext cx="1717255" cy="4481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 err="1"/>
              <a:t>Xamarin.Android</a:t>
            </a:r>
            <a:endParaRPr lang="en-US" sz="1568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170046-C00F-49B7-8438-A64218ABC654}"/>
              </a:ext>
            </a:extLst>
          </p:cNvPr>
          <p:cNvSpPr/>
          <p:nvPr/>
        </p:nvSpPr>
        <p:spPr>
          <a:xfrm>
            <a:off x="6623137" y="4255349"/>
            <a:ext cx="1717256" cy="4481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 err="1"/>
              <a:t>Xamarin.iOS</a:t>
            </a:r>
            <a:endParaRPr lang="en-US" sz="156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EF605-B201-4DAA-91D8-8F4567A2706B}"/>
              </a:ext>
            </a:extLst>
          </p:cNvPr>
          <p:cNvSpPr/>
          <p:nvPr/>
        </p:nvSpPr>
        <p:spPr>
          <a:xfrm>
            <a:off x="8447432" y="4255349"/>
            <a:ext cx="1750030" cy="4481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 err="1"/>
              <a:t>Xamarin.Mac</a:t>
            </a:r>
            <a:endParaRPr lang="en-US" sz="1568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5E05B-4B99-4D14-AE16-D67970550D4F}"/>
              </a:ext>
            </a:extLst>
          </p:cNvPr>
          <p:cNvSpPr/>
          <p:nvPr/>
        </p:nvSpPr>
        <p:spPr>
          <a:xfrm>
            <a:off x="10323734" y="4240133"/>
            <a:ext cx="1434609" cy="4481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68" err="1"/>
              <a:t>WinUI</a:t>
            </a:r>
            <a:endParaRPr lang="en-US" sz="1568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F4B8CE-BB13-459B-9E70-32FF6163D667}"/>
              </a:ext>
            </a:extLst>
          </p:cNvPr>
          <p:cNvSpPr/>
          <p:nvPr/>
        </p:nvSpPr>
        <p:spPr>
          <a:xfrm>
            <a:off x="4784363" y="3656000"/>
            <a:ext cx="6977733" cy="4481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/>
              <a:t>.NET MAUI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EFE5F-F0C0-4BE6-8475-3A7BBB7DC2EF}"/>
              </a:ext>
            </a:extLst>
          </p:cNvPr>
          <p:cNvSpPr/>
          <p:nvPr/>
        </p:nvSpPr>
        <p:spPr>
          <a:xfrm>
            <a:off x="4784363" y="2984011"/>
            <a:ext cx="6977733" cy="53734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/>
              <a:t>App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96EA78-E5E7-4647-A343-F10EE525CB8E}"/>
              </a:ext>
            </a:extLst>
          </p:cNvPr>
          <p:cNvSpPr/>
          <p:nvPr/>
        </p:nvSpPr>
        <p:spPr>
          <a:xfrm>
            <a:off x="4778805" y="5323052"/>
            <a:ext cx="5418657" cy="4481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/>
              <a:t>Mono Runtime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C9F09-A8C6-4DED-9D40-FABB697429E8}"/>
              </a:ext>
            </a:extLst>
          </p:cNvPr>
          <p:cNvSpPr/>
          <p:nvPr/>
        </p:nvSpPr>
        <p:spPr>
          <a:xfrm>
            <a:off x="10291524" y="5329991"/>
            <a:ext cx="1479312" cy="4481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/>
              <a:t>WinRT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5E6F3D-4206-4F0B-A733-EC6CE6AA4CA4}"/>
              </a:ext>
            </a:extLst>
          </p:cNvPr>
          <p:cNvSpPr/>
          <p:nvPr/>
        </p:nvSpPr>
        <p:spPr>
          <a:xfrm>
            <a:off x="4778805" y="4765270"/>
            <a:ext cx="6996907" cy="4481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30"/>
              <a:t>.NET 6 BCL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909ECDD-64C8-48FC-ABDA-50203EDE6CF6}"/>
              </a:ext>
            </a:extLst>
          </p:cNvPr>
          <p:cNvSpPr/>
          <p:nvPr/>
        </p:nvSpPr>
        <p:spPr>
          <a:xfrm rot="5400000">
            <a:off x="4721324" y="3550858"/>
            <a:ext cx="610201" cy="3565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3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7336C0-8009-4202-9A4C-1DF51CBA92FA}"/>
              </a:ext>
            </a:extLst>
          </p:cNvPr>
          <p:cNvSpPr/>
          <p:nvPr/>
        </p:nvSpPr>
        <p:spPr>
          <a:xfrm rot="5400000">
            <a:off x="4981493" y="3718265"/>
            <a:ext cx="923500" cy="3565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3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0B3A071-E5C0-45D0-BB5B-B62C8209E63A}"/>
              </a:ext>
            </a:extLst>
          </p:cNvPr>
          <p:cNvSpPr/>
          <p:nvPr/>
        </p:nvSpPr>
        <p:spPr>
          <a:xfrm rot="5400000">
            <a:off x="5769676" y="4022246"/>
            <a:ext cx="332577" cy="3565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3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72555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8AFD38-62F2-4EF6-8BFC-D30590B01CF3}"/>
              </a:ext>
            </a:extLst>
          </p:cNvPr>
          <p:cNvGraphicFramePr>
            <a:graphicFrameLocks noGrp="1"/>
          </p:cNvGraphicFramePr>
          <p:nvPr/>
        </p:nvGraphicFramePr>
        <p:xfrm>
          <a:off x="2073316" y="224643"/>
          <a:ext cx="8289807" cy="64919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3269">
                  <a:extLst>
                    <a:ext uri="{9D8B030D-6E8A-4147-A177-3AD203B41FA5}">
                      <a16:colId xmlns:a16="http://schemas.microsoft.com/office/drawing/2014/main" val="4139020492"/>
                    </a:ext>
                  </a:extLst>
                </a:gridCol>
                <a:gridCol w="2763269">
                  <a:extLst>
                    <a:ext uri="{9D8B030D-6E8A-4147-A177-3AD203B41FA5}">
                      <a16:colId xmlns:a16="http://schemas.microsoft.com/office/drawing/2014/main" val="204193396"/>
                    </a:ext>
                  </a:extLst>
                </a:gridCol>
                <a:gridCol w="2763269">
                  <a:extLst>
                    <a:ext uri="{9D8B030D-6E8A-4147-A177-3AD203B41FA5}">
                      <a16:colId xmlns:a16="http://schemas.microsoft.com/office/drawing/2014/main" val="2407830352"/>
                    </a:ext>
                  </a:extLst>
                </a:gridCol>
              </a:tblGrid>
              <a:tr h="27428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Xamarin.Forms</a:t>
                      </a:r>
                      <a:r>
                        <a:rPr lang="en-US" sz="1200"/>
                        <a:t> 5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.NET MAUI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577667129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 b="1"/>
                        <a:t>Platforms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827931126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Android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API 19+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API 21+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651488994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iOS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 – 15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10+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790751986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Linux (GTK#)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Community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Community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943938080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macOS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Community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Microsoft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693859226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Tizen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Samsung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Samsung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119186885"/>
                  </a:ext>
                </a:extLst>
              </a:tr>
              <a:tr h="457135">
                <a:tc>
                  <a:txBody>
                    <a:bodyPr/>
                    <a:lstStyle/>
                    <a:p>
                      <a:r>
                        <a:rPr lang="en-US" sz="1200"/>
                        <a:t>Windows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UWP Microsoft</a:t>
                      </a:r>
                      <a:br>
                        <a:rPr lang="en-US" sz="1200"/>
                      </a:br>
                      <a:r>
                        <a:rPr lang="en-US" sz="1200"/>
                        <a:t>WPF Community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WinUI</a:t>
                      </a:r>
                      <a:r>
                        <a:rPr lang="en-US" sz="1200"/>
                        <a:t> 3 Microsoft</a:t>
                      </a:r>
                    </a:p>
                    <a:p>
                      <a:r>
                        <a:rPr lang="en-US" sz="1200"/>
                        <a:t>WPF Community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540394822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 b="1"/>
                        <a:t>Features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801154184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Renderers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Tightly coupled to </a:t>
                      </a:r>
                      <a:r>
                        <a:rPr lang="en-US" sz="1200" err="1"/>
                        <a:t>BindableObject</a:t>
                      </a:r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Loosely coupled, no Core deps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734982972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App Models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MVVM / </a:t>
                      </a:r>
                      <a:r>
                        <a:rPr lang="en-US" sz="1200" err="1"/>
                        <a:t>RxUI</a:t>
                      </a:r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MVVM / </a:t>
                      </a:r>
                      <a:r>
                        <a:rPr lang="en-US" sz="1200" err="1"/>
                        <a:t>RxUI</a:t>
                      </a:r>
                      <a:r>
                        <a:rPr lang="en-US" sz="1200"/>
                        <a:t> (MVU experimental)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381739493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Single Project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604017835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Multi-Targeting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07278038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Multi-Window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310895388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Pixel Drawn Controls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52443629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 b="1" err="1"/>
                        <a:t>Misc</a:t>
                      </a:r>
                      <a:endParaRPr lang="en-US" sz="1200" b="1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963356765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.NET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X.iOS</a:t>
                      </a:r>
                      <a:r>
                        <a:rPr lang="en-US" sz="1200"/>
                        <a:t>, </a:t>
                      </a:r>
                      <a:r>
                        <a:rPr lang="en-US" sz="1200" err="1"/>
                        <a:t>X.Android</a:t>
                      </a:r>
                      <a:r>
                        <a:rPr lang="en-US" sz="1200"/>
                        <a:t>, UWP, …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.NET 6 +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865071351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Project System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Franken-</a:t>
                      </a:r>
                      <a:r>
                        <a:rPr lang="en-US" sz="1200" err="1"/>
                        <a:t>Proj</a:t>
                      </a:r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SDK Style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685899272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dotnet CLI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213098712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 b="1"/>
                        <a:t>Tools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027087240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Visual Studio 2019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150316313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Visual Studio 2019 for Mac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777847860"/>
                  </a:ext>
                </a:extLst>
              </a:tr>
              <a:tr h="274281">
                <a:tc>
                  <a:txBody>
                    <a:bodyPr/>
                    <a:lstStyle/>
                    <a:p>
                      <a:r>
                        <a:rPr lang="en-US" sz="1200"/>
                        <a:t>Visual Studio Code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Experimental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07200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1354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9D1495-BD70-420A-9A4F-8DBE90E37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993" y="4394253"/>
            <a:ext cx="11304211" cy="1043363"/>
          </a:xfrm>
        </p:spPr>
        <p:txBody>
          <a:bodyPr/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.NET 5.0 se ha </a:t>
            </a:r>
            <a:r>
              <a:rPr lang="en-US" dirty="0" err="1"/>
              <a:t>lanzado</a:t>
            </a:r>
            <a:r>
              <a:rPr lang="en-US" dirty="0"/>
              <a:t> en </a:t>
            </a:r>
            <a:r>
              <a:rPr lang="en-US" dirty="0" err="1"/>
              <a:t>Noviembre</a:t>
            </a:r>
            <a:r>
              <a:rPr lang="en-US" dirty="0"/>
              <a:t> 2020</a:t>
            </a:r>
          </a:p>
          <a:p>
            <a:pPr>
              <a:defRPr/>
            </a:pPr>
            <a:r>
              <a:rPr lang="en-US" dirty="0" err="1"/>
              <a:t>Xamarin.Forms</a:t>
            </a:r>
            <a:r>
              <a:rPr lang="en-US" dirty="0"/>
              <a:t> 5.0 en </a:t>
            </a:r>
            <a:r>
              <a:rPr lang="en-US" dirty="0" err="1"/>
              <a:t>Diciembre</a:t>
            </a:r>
            <a:r>
              <a:rPr lang="en-US" dirty="0"/>
              <a:t> 2020</a:t>
            </a:r>
          </a:p>
          <a:p>
            <a:pPr>
              <a:defRPr/>
            </a:pPr>
            <a:r>
              <a:rPr lang="en-US" dirty="0"/>
              <a:t>.NET 6.0 MAUI + </a:t>
            </a:r>
            <a:r>
              <a:rPr lang="en-US" dirty="0" err="1"/>
              <a:t>soporte</a:t>
            </a:r>
            <a:r>
              <a:rPr lang="en-US" dirty="0"/>
              <a:t> a </a:t>
            </a:r>
            <a:r>
              <a:rPr lang="en-US" dirty="0" err="1"/>
              <a:t>móvil</a:t>
            </a:r>
            <a:r>
              <a:rPr lang="en-US" dirty="0"/>
              <a:t> previews con .NET 6 Preview 1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73141-AABB-48D7-AC77-E2A4E503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22" y="457816"/>
            <a:ext cx="11017803" cy="482732"/>
          </a:xfrm>
        </p:spPr>
        <p:txBody>
          <a:bodyPr/>
          <a:lstStyle>
            <a:defPPr>
              <a:defRPr lang="en-US"/>
            </a:defPPr>
            <a:lvl1pPr marL="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27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654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81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309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636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7963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290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618" algn="l" defTabSz="9326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 dirty="0"/>
              <a:t>El roadmap de .NET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CB52B-62B2-44B0-B8F1-EC302FC2F67A}"/>
              </a:ext>
            </a:extLst>
          </p:cNvPr>
          <p:cNvCxnSpPr>
            <a:cxnSpLocks/>
          </p:cNvCxnSpPr>
          <p:nvPr/>
        </p:nvCxnSpPr>
        <p:spPr>
          <a:xfrm flipV="1">
            <a:off x="490258" y="1902610"/>
            <a:ext cx="11395744" cy="92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7A6AF28-0E6C-498E-A29C-8263E1780468}"/>
              </a:ext>
            </a:extLst>
          </p:cNvPr>
          <p:cNvGrpSpPr/>
          <p:nvPr/>
        </p:nvGrpSpPr>
        <p:grpSpPr>
          <a:xfrm>
            <a:off x="1989611" y="1668525"/>
            <a:ext cx="8212781" cy="2225988"/>
            <a:chOff x="1561433" y="1654963"/>
            <a:chExt cx="8214480" cy="22264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2895504-1D26-46FE-BC67-4AA8B10E96F7}"/>
                </a:ext>
              </a:extLst>
            </p:cNvPr>
            <p:cNvSpPr/>
            <p:nvPr/>
          </p:nvSpPr>
          <p:spPr>
            <a:xfrm>
              <a:off x="2091224" y="1654963"/>
              <a:ext cx="423097" cy="4381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FDEB7E-D543-49AF-A286-FBBFA962C324}"/>
                </a:ext>
              </a:extLst>
            </p:cNvPr>
            <p:cNvSpPr/>
            <p:nvPr/>
          </p:nvSpPr>
          <p:spPr>
            <a:xfrm>
              <a:off x="5455510" y="1662903"/>
              <a:ext cx="423097" cy="4381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9370FF-02D7-4693-B30C-28D4374B1BA0}"/>
                </a:ext>
              </a:extLst>
            </p:cNvPr>
            <p:cNvSpPr/>
            <p:nvPr/>
          </p:nvSpPr>
          <p:spPr>
            <a:xfrm>
              <a:off x="3769820" y="1678401"/>
              <a:ext cx="423097" cy="438108"/>
            </a:xfrm>
            <a:prstGeom prst="ellipse">
              <a:avLst/>
            </a:prstGeom>
            <a:solidFill>
              <a:srgbClr val="512BD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8FE434-4AC1-4299-861A-0EADD968AFB8}"/>
                </a:ext>
              </a:extLst>
            </p:cNvPr>
            <p:cNvSpPr/>
            <p:nvPr/>
          </p:nvSpPr>
          <p:spPr>
            <a:xfrm>
              <a:off x="7138337" y="1662903"/>
              <a:ext cx="423097" cy="438108"/>
            </a:xfrm>
            <a:prstGeom prst="ellipse">
              <a:avLst/>
            </a:prstGeom>
            <a:solidFill>
              <a:srgbClr val="512BD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0B96E8-AFE9-464F-AFC2-8DEAE2E88F8D}"/>
                </a:ext>
              </a:extLst>
            </p:cNvPr>
            <p:cNvSpPr txBox="1"/>
            <p:nvPr/>
          </p:nvSpPr>
          <p:spPr>
            <a:xfrm>
              <a:off x="1561433" y="2764388"/>
              <a:ext cx="1478812" cy="1108316"/>
            </a:xfrm>
            <a:prstGeom prst="rect">
              <a:avLst/>
            </a:prstGeom>
            <a:noFill/>
          </p:spPr>
          <p:txBody>
            <a:bodyPr wrap="square" lIns="179125" tIns="143301" rIns="89587" bIns="143301" rtlCol="0" anchor="t">
              <a:spAutoFit/>
            </a:bodyPr>
            <a:lstStyle>
              <a:defPPr>
                <a:defRPr lang="en-US"/>
              </a:defPPr>
              <a:lvl1pPr marL="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27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654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981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309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636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963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29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618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 dirty="0" err="1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Dic</a:t>
              </a:r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2019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.NET Core 3.1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LTS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A02A97-9746-4479-9E0C-14ACB856DB56}"/>
                </a:ext>
              </a:extLst>
            </p:cNvPr>
            <p:cNvCxnSpPr>
              <a:cxnSpLocks/>
              <a:stCxn id="7" idx="4"/>
              <a:endCxn id="15" idx="0"/>
            </p:cNvCxnSpPr>
            <p:nvPr/>
          </p:nvCxnSpPr>
          <p:spPr>
            <a:xfrm flipH="1">
              <a:off x="2300839" y="2093071"/>
              <a:ext cx="1933" cy="6713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C711B2-7F79-4E3E-925B-3A3D3514C277}"/>
                </a:ext>
              </a:extLst>
            </p:cNvPr>
            <p:cNvSpPr/>
            <p:nvPr/>
          </p:nvSpPr>
          <p:spPr>
            <a:xfrm>
              <a:off x="8819796" y="1678401"/>
              <a:ext cx="423097" cy="43810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86EAC8-FA42-4B85-977C-BD1DEBC17DD6}"/>
                </a:ext>
              </a:extLst>
            </p:cNvPr>
            <p:cNvSpPr txBox="1"/>
            <p:nvPr/>
          </p:nvSpPr>
          <p:spPr>
            <a:xfrm>
              <a:off x="3241962" y="2764387"/>
              <a:ext cx="1478812" cy="1108316"/>
            </a:xfrm>
            <a:prstGeom prst="rect">
              <a:avLst/>
            </a:prstGeom>
            <a:noFill/>
          </p:spPr>
          <p:txBody>
            <a:bodyPr wrap="square" lIns="179125" tIns="143301" rIns="89587" bIns="143301" rtlCol="0" anchor="t">
              <a:spAutoFit/>
            </a:bodyPr>
            <a:lstStyle>
              <a:defPPr>
                <a:defRPr lang="en-US"/>
              </a:defPPr>
              <a:lvl1pPr marL="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27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654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981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309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636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963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29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618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Nov 2020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.NET 5.0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endParaRPr lang="en-US" sz="1600">
                <a:solidFill>
                  <a:schemeClr val="accent6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20309C1-E35A-4C6A-AF68-E388182BED60}"/>
                </a:ext>
              </a:extLst>
            </p:cNvPr>
            <p:cNvCxnSpPr>
              <a:cxnSpLocks/>
              <a:stCxn id="9" idx="4"/>
              <a:endCxn id="30" idx="0"/>
            </p:cNvCxnSpPr>
            <p:nvPr/>
          </p:nvCxnSpPr>
          <p:spPr>
            <a:xfrm flipH="1">
              <a:off x="3981368" y="2116509"/>
              <a:ext cx="1" cy="6478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DC9229-80F3-4B1F-9616-7D5F69D69E29}"/>
                </a:ext>
              </a:extLst>
            </p:cNvPr>
            <p:cNvSpPr txBox="1"/>
            <p:nvPr/>
          </p:nvSpPr>
          <p:spPr>
            <a:xfrm>
              <a:off x="4922491" y="2764387"/>
              <a:ext cx="1478812" cy="1108316"/>
            </a:xfrm>
            <a:prstGeom prst="rect">
              <a:avLst/>
            </a:prstGeom>
            <a:noFill/>
          </p:spPr>
          <p:txBody>
            <a:bodyPr wrap="square" lIns="179125" tIns="143301" rIns="89587" bIns="143301" rtlCol="0" anchor="t">
              <a:spAutoFit/>
            </a:bodyPr>
            <a:lstStyle>
              <a:defPPr>
                <a:defRPr lang="en-US"/>
              </a:defPPr>
              <a:lvl1pPr marL="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27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654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981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309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636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963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29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618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Nov 2021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.NET 6.0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LTS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03D1A2D-D20C-450D-AF65-BB54DF202361}"/>
                </a:ext>
              </a:extLst>
            </p:cNvPr>
            <p:cNvCxnSpPr>
              <a:cxnSpLocks/>
              <a:stCxn id="8" idx="4"/>
              <a:endCxn id="37" idx="0"/>
            </p:cNvCxnSpPr>
            <p:nvPr/>
          </p:nvCxnSpPr>
          <p:spPr>
            <a:xfrm flipH="1">
              <a:off x="5661897" y="2101010"/>
              <a:ext cx="5162" cy="66337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E5FF5E-B26E-4C81-AB70-EF21C8CDFBC2}"/>
                </a:ext>
              </a:extLst>
            </p:cNvPr>
            <p:cNvSpPr txBox="1"/>
            <p:nvPr/>
          </p:nvSpPr>
          <p:spPr>
            <a:xfrm>
              <a:off x="6609796" y="2773096"/>
              <a:ext cx="1478812" cy="1108316"/>
            </a:xfrm>
            <a:prstGeom prst="rect">
              <a:avLst/>
            </a:prstGeom>
            <a:noFill/>
          </p:spPr>
          <p:txBody>
            <a:bodyPr wrap="square" lIns="179125" tIns="143301" rIns="89587" bIns="143301" rtlCol="0" anchor="t">
              <a:spAutoFit/>
            </a:bodyPr>
            <a:lstStyle>
              <a:defPPr>
                <a:defRPr lang="en-US"/>
              </a:defPPr>
              <a:lvl1pPr marL="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27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654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981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309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636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963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29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618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Nov 2022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.NET 7.0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endParaRPr lang="en-US" sz="1600">
                <a:solidFill>
                  <a:schemeClr val="accent6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1932D2-0037-4AC9-9E88-F20364BA0FFB}"/>
                </a:ext>
              </a:extLst>
            </p:cNvPr>
            <p:cNvCxnSpPr>
              <a:cxnSpLocks/>
              <a:stCxn id="10" idx="4"/>
              <a:endCxn id="41" idx="0"/>
            </p:cNvCxnSpPr>
            <p:nvPr/>
          </p:nvCxnSpPr>
          <p:spPr>
            <a:xfrm flipH="1">
              <a:off x="7349202" y="2101010"/>
              <a:ext cx="684" cy="67208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493468-D54C-4E85-A0F1-07B5758996B1}"/>
                </a:ext>
              </a:extLst>
            </p:cNvPr>
            <p:cNvSpPr txBox="1"/>
            <p:nvPr/>
          </p:nvSpPr>
          <p:spPr>
            <a:xfrm>
              <a:off x="8297101" y="2764387"/>
              <a:ext cx="1478812" cy="1108316"/>
            </a:xfrm>
            <a:prstGeom prst="rect">
              <a:avLst/>
            </a:prstGeom>
            <a:noFill/>
          </p:spPr>
          <p:txBody>
            <a:bodyPr wrap="square" lIns="179125" tIns="143301" rIns="89587" bIns="143301" rtlCol="0" anchor="t">
              <a:spAutoFit/>
            </a:bodyPr>
            <a:lstStyle>
              <a:defPPr>
                <a:defRPr lang="en-US"/>
              </a:defPPr>
              <a:lvl1pPr marL="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27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654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981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309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636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963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290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618" algn="l" defTabSz="9326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Nov 2023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.NET 8.0</a:t>
              </a:r>
            </a:p>
            <a:p>
              <a:pPr algn="ctr" defTabSz="913730">
                <a:lnSpc>
                  <a:spcPct val="90000"/>
                </a:lnSpc>
                <a:spcAft>
                  <a:spcPts val="574"/>
                </a:spcAft>
                <a:defRPr/>
              </a:pPr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LTS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3FFA1D2-986C-46C7-B842-D5FBA0BCEDBC}"/>
                </a:ext>
              </a:extLst>
            </p:cNvPr>
            <p:cNvCxnSpPr>
              <a:cxnSpLocks/>
              <a:stCxn id="28" idx="4"/>
              <a:endCxn id="44" idx="0"/>
            </p:cNvCxnSpPr>
            <p:nvPr/>
          </p:nvCxnSpPr>
          <p:spPr>
            <a:xfrm>
              <a:off x="9031345" y="2116509"/>
              <a:ext cx="5162" cy="6478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5AB023-449C-44A3-86AF-1E15D082B2EA}"/>
              </a:ext>
            </a:extLst>
          </p:cNvPr>
          <p:cNvGrpSpPr/>
          <p:nvPr/>
        </p:nvGrpSpPr>
        <p:grpSpPr>
          <a:xfrm>
            <a:off x="5638218" y="866236"/>
            <a:ext cx="898152" cy="947756"/>
            <a:chOff x="4469763" y="1578167"/>
            <a:chExt cx="2168764" cy="23174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06892267-7B4A-4AFE-9A74-00D39898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69763" y="1578167"/>
              <a:ext cx="2168764" cy="2317429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FF59D2EB-C72A-4FE4-9959-5A390977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801" y="2919605"/>
              <a:ext cx="274320" cy="274320"/>
            </a:xfrm>
            <a:prstGeom prst="rect">
              <a:avLst/>
            </a:prstGeom>
          </p:spPr>
        </p:pic>
        <p:pic>
          <p:nvPicPr>
            <p:cNvPr id="26" name="Picture 25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3A7EBD6F-8372-4E60-A5F3-F7EE5FBFB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708" y="2903608"/>
              <a:ext cx="274320" cy="274320"/>
            </a:xfrm>
            <a:prstGeom prst="rect">
              <a:avLst/>
            </a:prstGeom>
          </p:spPr>
        </p:pic>
        <p:pic>
          <p:nvPicPr>
            <p:cNvPr id="27" name="Picture 26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4C26610B-4FD8-41D9-9612-725F673A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335" y="2857196"/>
              <a:ext cx="272194" cy="274320"/>
            </a:xfrm>
            <a:prstGeom prst="rect">
              <a:avLst/>
            </a:prstGeom>
          </p:spPr>
        </p:pic>
        <p:pic>
          <p:nvPicPr>
            <p:cNvPr id="29" name="Picture 28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8FDCCEED-F989-4952-B10C-2FB887D2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894" y="2903608"/>
              <a:ext cx="274320" cy="274320"/>
            </a:xfrm>
            <a:prstGeom prst="rect">
              <a:avLst/>
            </a:prstGeom>
          </p:spPr>
        </p:pic>
        <p:pic>
          <p:nvPicPr>
            <p:cNvPr id="32" name="Picture 31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3F5871E2-66A6-4315-808C-04128689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715" y="2854021"/>
              <a:ext cx="272194" cy="2743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3F0DFAD-5BFD-4D2E-B82A-A986AA121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3597" y="2656686"/>
              <a:ext cx="216751" cy="3323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B4551C-3D05-42D9-B5AC-BB7AD8C65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6836" y="2760817"/>
              <a:ext cx="246284" cy="317576"/>
            </a:xfrm>
            <a:prstGeom prst="rect">
              <a:avLst/>
            </a:prstGeom>
          </p:spPr>
        </p:pic>
        <p:pic>
          <p:nvPicPr>
            <p:cNvPr id="35" name="Picture 34" descr="A close up of a logo&#10;&#10;Description automatically generated">
              <a:extLst>
                <a:ext uri="{FF2B5EF4-FFF2-40B4-BE49-F238E27FC236}">
                  <a16:creationId xmlns:a16="http://schemas.microsoft.com/office/drawing/2014/main" id="{852DEFE7-8354-4692-96BD-AF90953D7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071" y="2793614"/>
              <a:ext cx="228399" cy="22839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690AF1-BD6C-4B4F-9321-0B8EE0CD8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82504" y="2513337"/>
              <a:ext cx="125425" cy="30366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9939833-0C64-4636-AAE9-E6B996EBC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7937" y="2524077"/>
              <a:ext cx="163398" cy="30165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C00DFBD-7FA0-4786-9FD4-BF48579C7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9570" y="2687286"/>
              <a:ext cx="201182" cy="30177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CFDC76A-86E8-4D4C-A329-FDE441E65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4108" y="2473909"/>
              <a:ext cx="147903" cy="22185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10E25CD-36BA-4AA9-84CE-B8D4D866D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71657" y="2613938"/>
              <a:ext cx="182879" cy="274319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58A7467-DCDA-49F4-B53E-5567978C55C6}"/>
                </a:ext>
              </a:extLst>
            </p:cNvPr>
            <p:cNvGrpSpPr/>
            <p:nvPr/>
          </p:nvGrpSpPr>
          <p:grpSpPr>
            <a:xfrm>
              <a:off x="6129570" y="2441378"/>
              <a:ext cx="143505" cy="143505"/>
              <a:chOff x="9845044" y="3403986"/>
              <a:chExt cx="782941" cy="78294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6271C89-A4CC-4701-AEAE-E9EF92069E8B}"/>
                  </a:ext>
                </a:extLst>
              </p:cNvPr>
              <p:cNvSpPr/>
              <p:nvPr/>
            </p:nvSpPr>
            <p:spPr>
              <a:xfrm>
                <a:off x="10129230" y="3688172"/>
                <a:ext cx="214568" cy="214568"/>
              </a:xfrm>
              <a:prstGeom prst="ellipse">
                <a:avLst/>
              </a:prstGeom>
              <a:solidFill>
                <a:srgbClr val="A500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27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654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8981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309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636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7963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290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618" algn="l" defTabSz="93265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236"/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49" name="Graphic 48" descr="Flower without stem">
                <a:extLst>
                  <a:ext uri="{FF2B5EF4-FFF2-40B4-BE49-F238E27FC236}">
                    <a16:creationId xmlns:a16="http://schemas.microsoft.com/office/drawing/2014/main" id="{A09672D7-2C3B-46AA-BF59-084A26A9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845044" y="3403986"/>
                <a:ext cx="782941" cy="7829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95057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45B8-1E92-4335-A557-44028ECE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 Catalyst</a:t>
            </a:r>
          </a:p>
        </p:txBody>
      </p:sp>
      <p:pic>
        <p:nvPicPr>
          <p:cNvPr id="5" name="Online Media 2" descr="Pool Math on Intel macOS via Catalyst + Xamarin Forms">
            <a:hlinkClick r:id="" action="ppaction://media"/>
            <a:extLst>
              <a:ext uri="{FF2B5EF4-FFF2-40B4-BE49-F238E27FC236}">
                <a16:creationId xmlns:a16="http://schemas.microsoft.com/office/drawing/2014/main" id="{60C35223-7F5F-4FC2-899A-4B69FD03CD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32251" y="1827330"/>
            <a:ext cx="4817604" cy="3610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D3F3E-CBCE-4003-AFED-0ED82446B1DA}"/>
              </a:ext>
            </a:extLst>
          </p:cNvPr>
          <p:cNvSpPr txBox="1"/>
          <p:nvPr/>
        </p:nvSpPr>
        <p:spPr>
          <a:xfrm>
            <a:off x="260683" y="6025068"/>
            <a:ext cx="1023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Jonathan Dick – Pool Math</a:t>
            </a:r>
          </a:p>
          <a:p>
            <a:r>
              <a:rPr lang="en-US" dirty="0"/>
              <a:t>Gracias Frank! https://</a:t>
            </a:r>
            <a:r>
              <a:rPr lang="en-US" dirty="0" err="1"/>
              <a:t>praeclarum.org</a:t>
            </a:r>
            <a:r>
              <a:rPr lang="en-US" dirty="0"/>
              <a:t>/2020/11/10/</a:t>
            </a:r>
            <a:r>
              <a:rPr lang="en-US" dirty="0" err="1"/>
              <a:t>catalyst.html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95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45B8-1E92-4335-A557-44028ECE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WinUI</a:t>
            </a:r>
            <a:r>
              <a:rPr lang="en-US"/>
              <a:t>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D3F3E-CBCE-4003-AFED-0ED82446B1DA}"/>
              </a:ext>
            </a:extLst>
          </p:cNvPr>
          <p:cNvSpPr txBox="1"/>
          <p:nvPr/>
        </p:nvSpPr>
        <p:spPr>
          <a:xfrm>
            <a:off x="2706305" y="5991127"/>
            <a:ext cx="677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https://github.com/xamarin/Xamarin.Forms/tree/winui3_desktop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E1F347-26B0-4CD4-A051-0E74D1AA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63" y="1450644"/>
            <a:ext cx="7570273" cy="40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337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 err="1">
                <a:latin typeface="Segoe UI Semibold"/>
                <a:cs typeface="Segoe UI Semibold"/>
              </a:rPr>
              <a:t>Cambios</a:t>
            </a:r>
            <a:r>
              <a:rPr lang="en-US" sz="7058" dirty="0">
                <a:latin typeface="Segoe UI Semibold"/>
                <a:cs typeface="Segoe UI Semibold"/>
              </a:rPr>
              <a:t> que </a:t>
            </a:r>
            <a:r>
              <a:rPr lang="en-US" sz="7058" dirty="0" err="1">
                <a:latin typeface="Segoe UI Semibold"/>
                <a:cs typeface="Segoe UI Semibold"/>
              </a:rPr>
              <a:t>introducirá</a:t>
            </a:r>
            <a:r>
              <a:rPr lang="en-US" sz="7058" dirty="0">
                <a:latin typeface="Segoe UI Semibold"/>
                <a:cs typeface="Segoe UI Semibold"/>
              </a:rPr>
              <a:t> .NET MAUI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346875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50571-064F-7B40-89CF-0E3DFA6A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1107996"/>
          </a:xfrm>
        </p:spPr>
        <p:txBody>
          <a:bodyPr/>
          <a:lstStyle/>
          <a:p>
            <a:r>
              <a:rPr lang="es-ES" dirty="0"/>
              <a:t>Aplicación y eventos relacionados con el ciclo de vida</a:t>
            </a:r>
            <a:br>
              <a:rPr lang="es-ES" dirty="0"/>
            </a:br>
            <a:endParaRPr lang="es-E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7F21A75-E8C9-C64E-9035-CEFC1F7344A5}"/>
              </a:ext>
            </a:extLst>
          </p:cNvPr>
          <p:cNvSpPr txBox="1"/>
          <p:nvPr/>
        </p:nvSpPr>
        <p:spPr>
          <a:xfrm>
            <a:off x="585218" y="1330655"/>
            <a:ext cx="56242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En .NET MAUI </a:t>
            </a:r>
            <a:r>
              <a:rPr lang="es-ES" sz="2400" dirty="0" err="1"/>
              <a:t>habra</a:t>
            </a:r>
            <a:r>
              <a:rPr lang="es-ES" sz="2400" dirty="0"/>
              <a:t> soporte a </a:t>
            </a:r>
            <a:r>
              <a:rPr lang="es-ES" sz="2400" dirty="0" err="1"/>
              <a:t>multi</a:t>
            </a:r>
            <a:r>
              <a:rPr lang="es-ES" sz="2400" dirty="0"/>
              <a:t>-ventana y por ese motivo, la jerarquía relacionada con la aplicación cambia:</a:t>
            </a:r>
          </a:p>
          <a:p>
            <a:endParaRPr lang="es-ES" sz="2400" dirty="0"/>
          </a:p>
          <a:p>
            <a:r>
              <a:rPr lang="es-ES" sz="2400" b="1" dirty="0" err="1"/>
              <a:t>Application</a:t>
            </a:r>
            <a:r>
              <a:rPr lang="es-ES" sz="2400" b="1" dirty="0"/>
              <a:t> &gt; </a:t>
            </a:r>
            <a:r>
              <a:rPr lang="es-ES" sz="2400" b="1" dirty="0" err="1"/>
              <a:t>Window</a:t>
            </a:r>
            <a:r>
              <a:rPr lang="es-ES" sz="2400" b="1" dirty="0"/>
              <a:t> &gt; Page</a:t>
            </a:r>
          </a:p>
          <a:p>
            <a:endParaRPr lang="es-ES" sz="2400" dirty="0"/>
          </a:p>
          <a:p>
            <a:r>
              <a:rPr lang="es-ES" sz="2400" dirty="0"/>
              <a:t>A su vez, se cubre una de las peticiones con mayor interés, más información relacionada con el ciclo de vida.</a:t>
            </a:r>
            <a:br>
              <a:rPr lang="es-ES" dirty="0"/>
            </a:br>
            <a:endParaRPr lang="en-US" sz="1800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D14FD9-78F2-CA4E-9BA7-DD27B63281F2}"/>
              </a:ext>
            </a:extLst>
          </p:cNvPr>
          <p:cNvSpPr/>
          <p:nvPr/>
        </p:nvSpPr>
        <p:spPr>
          <a:xfrm>
            <a:off x="3434728" y="5991127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maui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issues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/30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06D111-55FC-F54F-801B-B641748A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79" y="1330655"/>
            <a:ext cx="5777312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7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0A57-E5EA-7647-A7BA-9697EA9D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.NET MAUI NO </a:t>
            </a:r>
            <a:r>
              <a:rPr lang="en-US" sz="4800" dirty="0" err="1"/>
              <a:t>tendrá</a:t>
            </a:r>
            <a:r>
              <a:rPr lang="en-US" sz="48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78233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0A57-E5EA-7647-A7BA-9697EA9D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.NET MAUI </a:t>
            </a:r>
            <a:r>
              <a:rPr lang="en-US" sz="4800" dirty="0" err="1"/>
              <a:t>usará</a:t>
            </a:r>
            <a:r>
              <a:rPr lang="en-US" sz="4800" dirty="0"/>
              <a:t> handlers</a:t>
            </a:r>
          </a:p>
        </p:txBody>
      </p:sp>
    </p:spTree>
    <p:extLst>
      <p:ext uri="{BB962C8B-B14F-4D97-AF65-F5344CB8AC3E}">
        <p14:creationId xmlns:p14="http://schemas.microsoft.com/office/powerpoint/2010/main" val="392032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E72B57-4C1C-4A94-A16D-5EE20FBB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cambio</a:t>
            </a:r>
            <a:r>
              <a:rPr lang="en-US" dirty="0"/>
              <a:t> con </a:t>
            </a:r>
            <a:r>
              <a:rPr lang="en-US" dirty="0" err="1"/>
              <a:t>respecto</a:t>
            </a:r>
            <a:r>
              <a:rPr lang="en-US" dirty="0"/>
              <a:t> a </a:t>
            </a:r>
            <a:r>
              <a:rPr lang="en-US" dirty="0" err="1"/>
              <a:t>Xamarin.Forms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C6C52-9927-4A5D-B5EF-750ACC6EF732}"/>
              </a:ext>
            </a:extLst>
          </p:cNvPr>
          <p:cNvSpPr/>
          <p:nvPr/>
        </p:nvSpPr>
        <p:spPr bwMode="auto">
          <a:xfrm>
            <a:off x="4200809" y="1945820"/>
            <a:ext cx="2933322" cy="5539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Xamarin.Forms.Button</a:t>
            </a:r>
            <a:endParaRPr lang="en-US" sz="20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BB79C-74F4-4302-8C99-82EBC8392478}"/>
              </a:ext>
            </a:extLst>
          </p:cNvPr>
          <p:cNvSpPr/>
          <p:nvPr/>
        </p:nvSpPr>
        <p:spPr bwMode="auto">
          <a:xfrm>
            <a:off x="1145515" y="1945820"/>
            <a:ext cx="2362953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ButtonRenderer</a:t>
            </a: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E07D62-6D29-41C5-9A16-832006391D1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08468" y="2222819"/>
            <a:ext cx="692341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44327F3-1D68-4EC6-B760-FCFEB5739636}"/>
              </a:ext>
            </a:extLst>
          </p:cNvPr>
          <p:cNvSpPr txBox="1">
            <a:spLocks/>
          </p:cNvSpPr>
          <p:nvPr/>
        </p:nvSpPr>
        <p:spPr>
          <a:xfrm>
            <a:off x="865940" y="1154558"/>
            <a:ext cx="8803161" cy="49566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- Renderers </a:t>
            </a:r>
            <a:r>
              <a:rPr lang="en-US" sz="2400" dirty="0" err="1"/>
              <a:t>estan</a:t>
            </a:r>
            <a:r>
              <a:rPr lang="en-US" sz="2400" dirty="0"/>
              <a:t> </a:t>
            </a:r>
            <a:r>
              <a:rPr lang="en-US" sz="2400" dirty="0" err="1"/>
              <a:t>muy</a:t>
            </a:r>
            <a:r>
              <a:rPr lang="en-US" sz="2400" dirty="0"/>
              <a:t> </a:t>
            </a:r>
            <a:r>
              <a:rPr lang="en-US" sz="2400" dirty="0" err="1"/>
              <a:t>acoplados</a:t>
            </a:r>
            <a:r>
              <a:rPr lang="en-US" sz="2400" dirty="0"/>
              <a:t> a components </a:t>
            </a:r>
            <a:r>
              <a:rPr lang="en-US" sz="2400" dirty="0" err="1"/>
              <a:t>Xamarin.Forms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F92950-0A85-46D2-B541-CD092DA07F2B}"/>
              </a:ext>
            </a:extLst>
          </p:cNvPr>
          <p:cNvSpPr txBox="1"/>
          <p:nvPr/>
        </p:nvSpPr>
        <p:spPr>
          <a:xfrm>
            <a:off x="865939" y="3526428"/>
            <a:ext cx="10740844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[assembly: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ExportRenderer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 (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typeof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(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MyEntry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),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typeof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(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MyEntryRenderer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))] </a:t>
            </a:r>
          </a:p>
          <a:p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namespace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CustomRenderer.iOS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 { </a:t>
            </a:r>
          </a:p>
          <a:p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	public class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MyEntryRenderer</a:t>
            </a:r>
            <a:r>
              <a:rPr lang="en-US" sz="1800" b="0" i="0">
                <a:solidFill>
                  <a:schemeClr val="bg1"/>
                </a:solidFill>
                <a:effectLst/>
                <a:latin typeface="SFMono-Regular"/>
              </a:rPr>
              <a:t> :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FMono-Regular"/>
              </a:rPr>
              <a:t>EntryRenderer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BAF3AA0-7A41-4DCE-BFA2-D1A901AD14D6}"/>
              </a:ext>
            </a:extLst>
          </p:cNvPr>
          <p:cNvSpPr txBox="1">
            <a:spLocks/>
          </p:cNvSpPr>
          <p:nvPr/>
        </p:nvSpPr>
        <p:spPr>
          <a:xfrm>
            <a:off x="898962" y="2803691"/>
            <a:ext cx="5893724" cy="49566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- Assembly Scanning es </a:t>
            </a:r>
            <a:r>
              <a:rPr lang="en-US" sz="2400" dirty="0" err="1"/>
              <a:t>muy</a:t>
            </a:r>
            <a:r>
              <a:rPr lang="en-US" sz="2400" dirty="0"/>
              <a:t> lento</a:t>
            </a:r>
          </a:p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159D43-3739-40C9-BBD6-CD2CB6CB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481" y="2314334"/>
            <a:ext cx="1852519" cy="1118187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BA63C7F-0814-4D76-9E01-6DE97DBFB28E}"/>
              </a:ext>
            </a:extLst>
          </p:cNvPr>
          <p:cNvSpPr txBox="1">
            <a:spLocks/>
          </p:cNvSpPr>
          <p:nvPr/>
        </p:nvSpPr>
        <p:spPr>
          <a:xfrm>
            <a:off x="865939" y="4875265"/>
            <a:ext cx="8803161" cy="49566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- Es </a:t>
            </a:r>
            <a:r>
              <a:rPr lang="en-US" sz="2400" dirty="0" err="1"/>
              <a:t>difícil</a:t>
            </a:r>
            <a:r>
              <a:rPr lang="en-US" sz="2400" dirty="0"/>
              <a:t> acceder a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nativo</a:t>
            </a:r>
            <a:r>
              <a:rPr lang="en-US" sz="2400" dirty="0"/>
              <a:t> </a:t>
            </a:r>
            <a:r>
              <a:rPr lang="en-US" sz="2400" dirty="0" err="1"/>
              <a:t>desde</a:t>
            </a:r>
            <a:r>
              <a:rPr lang="en-US" sz="2400" dirty="0"/>
              <a:t> 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xplat</a:t>
            </a:r>
            <a:r>
              <a:rPr lang="en-US" sz="2400" dirty="0"/>
              <a:t>  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20DD95-CF8A-4C9B-9A73-07A4EE956A81}"/>
              </a:ext>
            </a:extLst>
          </p:cNvPr>
          <p:cNvSpPr txBox="1"/>
          <p:nvPr/>
        </p:nvSpPr>
        <p:spPr>
          <a:xfrm>
            <a:off x="865939" y="5437129"/>
            <a:ext cx="10740844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using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Xamarin.Forms.PlatformConfiguration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using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Xamarin.Forms.PlatformConfiguration.iOSSpecific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boxView.On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&lt;iOS&gt;().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UseBlurEffect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BlurEffectStyle.ExtraLight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31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/>
      <p:bldP spid="26" grpId="0" animBg="1"/>
      <p:bldP spid="28" grpId="0"/>
      <p:bldP spid="32" grpId="0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" y="365125"/>
            <a:ext cx="5119781" cy="1951353"/>
          </a:xfrm>
        </p:spPr>
        <p:txBody>
          <a:bodyPr vert="horz" wrap="square" lIns="45720" tIns="22860" rIns="45720" bIns="22860" rtlCol="0" anchor="ctr">
            <a:normAutofit fontScale="90000"/>
          </a:bodyPr>
          <a:lstStyle/>
          <a:p>
            <a:pPr defTabSz="457200"/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Javier Suárez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2575034"/>
            <a:ext cx="5119780" cy="3462228"/>
          </a:xfrm>
        </p:spPr>
        <p:txBody>
          <a:bodyPr vert="horz" wrap="square" lIns="45720" tIns="22860" rIns="45720" bIns="22860" rtlCol="0">
            <a:normAutofit/>
          </a:bodyPr>
          <a:lstStyle/>
          <a:p>
            <a:pPr defTabSz="457200"/>
            <a:r>
              <a:rPr lang="en-US" sz="1800" dirty="0"/>
              <a:t>¡Hola!. </a:t>
            </a:r>
            <a:r>
              <a:rPr lang="en-US" sz="1800" dirty="0" err="1"/>
              <a:t>Trabajo</a:t>
            </a:r>
            <a:r>
              <a:rPr lang="en-US" sz="1800" dirty="0"/>
              <a:t> en el </a:t>
            </a:r>
            <a:r>
              <a:rPr lang="en-US" sz="1800" dirty="0" err="1"/>
              <a:t>equipo</a:t>
            </a:r>
            <a:r>
              <a:rPr lang="en-US" sz="1800" dirty="0"/>
              <a:t> de </a:t>
            </a:r>
            <a:r>
              <a:rPr lang="en-US" sz="1800" dirty="0" err="1"/>
              <a:t>Xamarin.Forms</a:t>
            </a:r>
            <a:r>
              <a:rPr lang="en-US" sz="1800" dirty="0"/>
              <a:t> y .NET MAUI en Microsoft. Me </a:t>
            </a:r>
            <a:r>
              <a:rPr lang="en-US" sz="1800" dirty="0" err="1"/>
              <a:t>encanta</a:t>
            </a:r>
            <a:r>
              <a:rPr lang="en-US" sz="1800" dirty="0"/>
              <a:t> </a:t>
            </a:r>
            <a:r>
              <a:rPr lang="en-US" sz="1800" dirty="0" err="1"/>
              <a:t>participar</a:t>
            </a:r>
            <a:r>
              <a:rPr lang="en-US" sz="1800" dirty="0"/>
              <a:t> en </a:t>
            </a:r>
            <a:r>
              <a:rPr lang="en-US" sz="1800" dirty="0" err="1"/>
              <a:t>comunidades</a:t>
            </a:r>
            <a:r>
              <a:rPr lang="en-US" sz="1800" dirty="0"/>
              <a:t> </a:t>
            </a:r>
            <a:r>
              <a:rPr lang="en-US" sz="1800" dirty="0" err="1"/>
              <a:t>técnicas</a:t>
            </a:r>
            <a:r>
              <a:rPr lang="en-US" sz="1800" dirty="0"/>
              <a:t> y soy </a:t>
            </a:r>
            <a:r>
              <a:rPr lang="en-US" sz="1800" dirty="0" err="1"/>
              <a:t>coordinador</a:t>
            </a:r>
            <a:r>
              <a:rPr lang="en-US" sz="1800" dirty="0"/>
              <a:t> de los </a:t>
            </a:r>
            <a:r>
              <a:rPr lang="en-US" sz="1800" dirty="0" err="1"/>
              <a:t>grupos</a:t>
            </a:r>
            <a:r>
              <a:rPr lang="en-US" sz="1800" dirty="0"/>
              <a:t> </a:t>
            </a:r>
            <a:r>
              <a:rPr lang="en-US" sz="1800" dirty="0" err="1"/>
              <a:t>SevillaDotNet</a:t>
            </a:r>
            <a:r>
              <a:rPr lang="en-US" sz="1800" dirty="0"/>
              <a:t> y SVQXDG en Sevilla.</a:t>
            </a:r>
          </a:p>
          <a:p>
            <a:pPr indent="-114300" defTabSz="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defTabSz="457200"/>
            <a:r>
              <a:rPr lang="en-US" sz="1800" dirty="0" err="1"/>
              <a:t>Puedes</a:t>
            </a:r>
            <a:r>
              <a:rPr lang="en-US" sz="1800" dirty="0"/>
              <a:t> </a:t>
            </a:r>
            <a:r>
              <a:rPr lang="en-US" sz="1800" dirty="0" err="1"/>
              <a:t>poner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contacto</a:t>
            </a:r>
            <a:r>
              <a:rPr lang="en-US" sz="1800" dirty="0"/>
              <a:t> </a:t>
            </a:r>
            <a:r>
              <a:rPr lang="en-US" sz="1800" dirty="0" err="1"/>
              <a:t>conmigo</a:t>
            </a:r>
            <a:r>
              <a:rPr lang="en-US" sz="1800" dirty="0"/>
              <a:t>:</a:t>
            </a:r>
          </a:p>
          <a:p>
            <a:pPr marL="228600" indent="-114300" defTabSz="457200">
              <a:buFont typeface="Arial" panose="020B0604020202020204" pitchFamily="34" charset="0"/>
              <a:buChar char="•"/>
            </a:pPr>
            <a:r>
              <a:rPr lang="en-US" sz="1800" dirty="0"/>
              <a:t>@jsuarezruiz</a:t>
            </a:r>
          </a:p>
          <a:p>
            <a:pPr marL="228600" indent="-11430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javiersuarezruiz@hotmail.com</a:t>
            </a:r>
            <a:endParaRPr lang="en-US" sz="1800" dirty="0"/>
          </a:p>
          <a:p>
            <a:pPr marL="228600" indent="-11430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https://javiersuarezruiz.wordpress.com</a:t>
            </a:r>
            <a:endParaRPr lang="en-US" sz="1800" dirty="0"/>
          </a:p>
        </p:txBody>
      </p:sp>
      <p:pic>
        <p:nvPicPr>
          <p:cNvPr id="11" name="Marcador de posición de imagen 10" descr="Imagen que contiene persona, hombre, edificio, exterior&#10;&#10;Descripción generada automáticamente">
            <a:extLst>
              <a:ext uri="{FF2B5EF4-FFF2-40B4-BE49-F238E27FC236}">
                <a16:creationId xmlns:a16="http://schemas.microsoft.com/office/drawing/2014/main" id="{7A51AB59-3C3F-8246-95F4-58501895FF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5279" b="-1"/>
          <a:stretch/>
        </p:blipFill>
        <p:spPr>
          <a:xfrm>
            <a:off x="5878863" y="5"/>
            <a:ext cx="6312739" cy="685799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927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0CDB-C690-4010-BDAA-B1D2F3E68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: </a:t>
            </a:r>
            <a:r>
              <a:rPr lang="en-US" dirty="0" err="1"/>
              <a:t>Añadir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personalizado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mejorar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2BAFC-28B5-4274-AA09-C95A066F2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1242" y="1709688"/>
            <a:ext cx="6680120" cy="4819228"/>
          </a:xfrm>
          <a:solidFill>
            <a:schemeClr val="accent6">
              <a:lumMod val="50000"/>
            </a:schemeClr>
          </a:solidFill>
        </p:spPr>
        <p:txBody>
          <a:bodyPr vert="horz" wrap="square" lIns="143428" tIns="89642" rIns="143428" bIns="89642" rtlCol="0">
            <a:spAutoFit/>
          </a:bodyPr>
          <a:lstStyle/>
          <a:p>
            <a:r>
              <a:rPr lang="en-US" sz="1100">
                <a:solidFill>
                  <a:srgbClr val="92D050"/>
                </a:solidFill>
              </a:rPr>
              <a:t>// You need to know to export this renderer and tie it to a core type…</a:t>
            </a:r>
            <a:endParaRPr lang="en-US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[assembly: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ExportRenderer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typeof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MyEntry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),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typeof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MyEntryRenderer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))]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namespace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CustomRenderer.iOS</a:t>
            </a:r>
            <a:endParaRPr lang="en-US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1100">
                <a:solidFill>
                  <a:srgbClr val="92D050"/>
                </a:solidFill>
              </a:rPr>
              <a:t>// You need to know what type to inherit from…</a:t>
            </a:r>
            <a:endParaRPr lang="en-US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public class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MyEntryRenderer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: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EntryRenderer</a:t>
            </a:r>
            <a:endParaRPr lang="en-US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{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n-US" sz="1100">
                <a:solidFill>
                  <a:srgbClr val="92D050"/>
                </a:solidFill>
              </a:rPr>
              <a:t>// You need to know what method to override…</a:t>
            </a:r>
            <a:endParaRPr lang="en-US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protected override void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OnElementChanged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ElementChangedEventArgs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&lt;Entry&gt; e)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{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1100">
                <a:solidFill>
                  <a:srgbClr val="92D050"/>
                </a:solidFill>
              </a:rPr>
              <a:t>// You need to know when to do your work (before? after?)</a:t>
            </a:r>
            <a:endParaRPr lang="en-US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    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</a:rPr>
              <a:t>base.OnElementChanged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(e);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1100">
                <a:solidFill>
                  <a:srgbClr val="92D050"/>
                </a:solidFill>
              </a:rPr>
              <a:t>// You need to know that we call the native view “Control”</a:t>
            </a:r>
          </a:p>
          <a:p>
            <a:r>
              <a:rPr lang="en-US" sz="1100">
                <a:solidFill>
                  <a:srgbClr val="92D050"/>
                </a:solidFill>
              </a:rPr>
              <a:t>            // Spoiler alert: this varies from platform to platform and</a:t>
            </a:r>
          </a:p>
          <a:p>
            <a:r>
              <a:rPr lang="en-US" sz="1100">
                <a:solidFill>
                  <a:srgbClr val="92D050"/>
                </a:solidFill>
              </a:rPr>
              <a:t>            // sometimes it even varies from renderer to renderer!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    if (Control != null) {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        </a:t>
            </a:r>
            <a:r>
              <a:rPr lang="en-US" sz="1100">
                <a:solidFill>
                  <a:srgbClr val="92D050"/>
                </a:solidFill>
              </a:rPr>
              <a:t>// Finally! We can change the color!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        </a:t>
            </a:r>
            <a:r>
              <a:rPr lang="en-US" sz="11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Control.BackgroundColor</a:t>
            </a:r>
            <a:r>
              <a:rPr lang="en-US" sz="1100">
                <a:solidFill>
                  <a:schemeClr val="accent4">
                    <a:lumMod val="20000"/>
                    <a:lumOff val="80000"/>
                  </a:schemeClr>
                </a:solidFill>
              </a:rPr>
              <a:t> = </a:t>
            </a:r>
            <a:r>
              <a:rPr lang="en-US" sz="11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UIColor.FromRGB</a:t>
            </a:r>
            <a:r>
              <a:rPr lang="en-US" sz="1100">
                <a:solidFill>
                  <a:schemeClr val="accent4">
                    <a:lumMod val="20000"/>
                    <a:lumOff val="80000"/>
                  </a:schemeClr>
                </a:solidFill>
              </a:rPr>
              <a:t> (204, 153, 255);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    }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    }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    }</a:t>
            </a:r>
          </a:p>
          <a:p>
            <a:r>
              <a:rPr lang="en-US" sz="1100">
                <a:solidFill>
                  <a:schemeClr val="bg1">
                    <a:lumMod val="95000"/>
                  </a:schemeClr>
                </a:solidFill>
              </a:rPr>
              <a:t>}</a:t>
            </a:r>
            <a:endParaRPr lang="en-US" sz="1176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EBFBD1-ADD4-4040-BA2C-288F7E2F6875}"/>
              </a:ext>
            </a:extLst>
          </p:cNvPr>
          <p:cNvSpPr txBox="1">
            <a:spLocks/>
          </p:cNvSpPr>
          <p:nvPr/>
        </p:nvSpPr>
        <p:spPr>
          <a:xfrm>
            <a:off x="208156" y="1709687"/>
            <a:ext cx="5095634" cy="74224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300" kern="1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76">
                <a:solidFill>
                  <a:schemeClr val="bg1">
                    <a:lumMod val="95000"/>
                  </a:schemeClr>
                </a:solidFill>
              </a:rPr>
              <a:t>public class </a:t>
            </a:r>
            <a:r>
              <a:rPr lang="en-US" sz="1176" err="1">
                <a:solidFill>
                  <a:schemeClr val="bg1">
                    <a:lumMod val="95000"/>
                  </a:schemeClr>
                </a:solidFill>
              </a:rPr>
              <a:t>MyEntry</a:t>
            </a:r>
            <a:r>
              <a:rPr lang="en-US" sz="1176">
                <a:solidFill>
                  <a:schemeClr val="bg1">
                    <a:lumMod val="95000"/>
                  </a:schemeClr>
                </a:solidFill>
              </a:rPr>
              <a:t> : Entry</a:t>
            </a:r>
          </a:p>
          <a:p>
            <a:r>
              <a:rPr lang="en-US" sz="1176">
                <a:solidFill>
                  <a:schemeClr val="bg1">
                    <a:lumMod val="95000"/>
                  </a:schemeClr>
                </a:solidFill>
              </a:rPr>
              <a:t>{</a:t>
            </a:r>
          </a:p>
          <a:p>
            <a:r>
              <a:rPr lang="en-US" sz="1176">
                <a:solidFill>
                  <a:schemeClr val="bg1">
                    <a:lumMod val="95000"/>
                  </a:schemeClr>
                </a:solidFill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74032-D38D-43DF-A937-7A2A1DD0D534}"/>
              </a:ext>
            </a:extLst>
          </p:cNvPr>
          <p:cNvSpPr txBox="1"/>
          <p:nvPr/>
        </p:nvSpPr>
        <p:spPr>
          <a:xfrm>
            <a:off x="1" y="1165045"/>
            <a:ext cx="297857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BBDF2-73BF-499D-A38B-A5027A6FFA5B}"/>
              </a:ext>
            </a:extLst>
          </p:cNvPr>
          <p:cNvSpPr txBox="1"/>
          <p:nvPr/>
        </p:nvSpPr>
        <p:spPr>
          <a:xfrm>
            <a:off x="5303790" y="1189494"/>
            <a:ext cx="4585406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 platform project…</a:t>
            </a:r>
          </a:p>
        </p:txBody>
      </p:sp>
    </p:spTree>
    <p:extLst>
      <p:ext uri="{BB962C8B-B14F-4D97-AF65-F5344CB8AC3E}">
        <p14:creationId xmlns:p14="http://schemas.microsoft.com/office/powerpoint/2010/main" val="28209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7045-A3DC-401B-9D75-1656D63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objetivos</a:t>
            </a:r>
            <a:r>
              <a:rPr lang="en-US" dirty="0"/>
              <a:t> de los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A524-E670-470D-B254-7F67A2EF1F53}"/>
              </a:ext>
            </a:extLst>
          </p:cNvPr>
          <p:cNvSpPr txBox="1"/>
          <p:nvPr/>
        </p:nvSpPr>
        <p:spPr>
          <a:xfrm>
            <a:off x="551226" y="1279970"/>
            <a:ext cx="828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 err="1"/>
              <a:t>Mejorar</a:t>
            </a:r>
            <a:r>
              <a:rPr lang="en-US" sz="1800" dirty="0"/>
              <a:t> el </a:t>
            </a:r>
            <a:r>
              <a:rPr lang="en-US" sz="1800" dirty="0" err="1"/>
              <a:t>rendimiento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Registrar, acceder y </a:t>
            </a:r>
            <a:r>
              <a:rPr lang="en-US" sz="1800" dirty="0" err="1"/>
              <a:t>modificar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nativo</a:t>
            </a:r>
            <a:r>
              <a:rPr lang="en-US" sz="1800" dirty="0"/>
              <a:t> </a:t>
            </a:r>
            <a:r>
              <a:rPr lang="en-US" sz="1800" dirty="0" err="1"/>
              <a:t>desde</a:t>
            </a:r>
            <a:r>
              <a:rPr lang="en-US" sz="1800" dirty="0"/>
              <a:t> </a:t>
            </a:r>
            <a:r>
              <a:rPr lang="en-US" sz="1800" dirty="0" err="1"/>
              <a:t>Xpla</a:t>
            </a:r>
            <a:r>
              <a:rPr lang="en-US" dirty="0" err="1"/>
              <a:t>t</a:t>
            </a:r>
            <a:r>
              <a:rPr lang="en-US" dirty="0"/>
              <a:t> de forma </a:t>
            </a:r>
            <a:r>
              <a:rPr lang="en-US" dirty="0" err="1"/>
              <a:t>sencilla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9FA5E-5912-4BAE-97CD-BB0C7B43FE55}"/>
              </a:ext>
            </a:extLst>
          </p:cNvPr>
          <p:cNvSpPr txBox="1"/>
          <p:nvPr/>
        </p:nvSpPr>
        <p:spPr>
          <a:xfrm>
            <a:off x="551226" y="2431731"/>
            <a:ext cx="11055557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RegistrarHandlers.Handlers.Register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Xamarin.Forms.Label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LabelHandler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US" sz="18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#if MONOANDROID</a:t>
            </a:r>
            <a:b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RegistrarHandlers.Handlers.Register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Xamarin.Forms.Label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,      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Xamarin.Forms.Platform.Android.LabelRenderer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RegistrarHandlers.Handlers.Register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Xamarin.Forms.Button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Xamarin.Forms.Platform.Android.AppCompat.ButtonRenderer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&gt;();</a:t>
            </a:r>
            <a:b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#endif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A7E6B-2054-4955-B6F4-8D92198F9E10}"/>
              </a:ext>
            </a:extLst>
          </p:cNvPr>
          <p:cNvSpPr txBox="1"/>
          <p:nvPr/>
        </p:nvSpPr>
        <p:spPr>
          <a:xfrm>
            <a:off x="588263" y="5041121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Eliminar</a:t>
            </a:r>
            <a:r>
              <a:rPr lang="en-US" sz="1800" dirty="0"/>
              <a:t> assembly scanning </a:t>
            </a:r>
          </a:p>
        </p:txBody>
      </p:sp>
    </p:spTree>
    <p:extLst>
      <p:ext uri="{BB962C8B-B14F-4D97-AF65-F5344CB8AC3E}">
        <p14:creationId xmlns:p14="http://schemas.microsoft.com/office/powerpoint/2010/main" val="3097681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CBF9-4321-4017-B2E5-22C62AFA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Estrategia</a:t>
            </a:r>
            <a:r>
              <a:rPr lang="en-US" dirty="0"/>
              <a:t> actual con los Renderers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753A7-C2B1-4894-BE0D-9F9230A75852}"/>
              </a:ext>
            </a:extLst>
          </p:cNvPr>
          <p:cNvSpPr txBox="1"/>
          <p:nvPr/>
        </p:nvSpPr>
        <p:spPr>
          <a:xfrm>
            <a:off x="330450" y="1331353"/>
            <a:ext cx="11276333" cy="397031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protected override void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OnElementPropertyChanged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(object sender,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PropertyChangedEventArgs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e.PropertyName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==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Button.TextColorProperty.PropertyName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UpdateTextColor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else if 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e.PropertyName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==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VisualElement.IsEnabledProperty.PropertyName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UpdateEnabled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else if 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e.PropertyName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==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Button.FontProperty.PropertyName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UpdateFont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else if 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e.PropertyName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==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Button.CharacterSpacingProperty.PropertyName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UpdateCharacterSpacing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endParaRPr lang="en-US" sz="18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base.OnElementPropertyChanged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(sender, e);</a:t>
            </a: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A988F-2C71-4C27-A6CD-542F89D19A6D}"/>
              </a:ext>
            </a:extLst>
          </p:cNvPr>
          <p:cNvSpPr txBox="1"/>
          <p:nvPr/>
        </p:nvSpPr>
        <p:spPr>
          <a:xfrm>
            <a:off x="321396" y="5873601"/>
            <a:ext cx="11285385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nsolas" panose="020B0609020204030204" pitchFamily="49" charset="0"/>
              </a:rPr>
              <a:t>private 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void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UpdateFont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6D229-65CC-47D9-97D0-9F484F5D1FAE}"/>
              </a:ext>
            </a:extLst>
          </p:cNvPr>
          <p:cNvSpPr txBox="1"/>
          <p:nvPr/>
        </p:nvSpPr>
        <p:spPr>
          <a:xfrm>
            <a:off x="330449" y="5437129"/>
            <a:ext cx="112763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nsolas" panose="020B0609020204030204" pitchFamily="49" charset="0"/>
              </a:rPr>
              <a:t>private 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void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UpdateTextColor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41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501A-5529-4EC4-901D-62D631FC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Estrategia</a:t>
            </a:r>
            <a:r>
              <a:rPr lang="en-US" dirty="0"/>
              <a:t> con .NET MAUI Handlers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10965-A3B2-4AAF-9793-CC000E75E785}"/>
              </a:ext>
            </a:extLst>
          </p:cNvPr>
          <p:cNvSpPr txBox="1"/>
          <p:nvPr/>
        </p:nvSpPr>
        <p:spPr>
          <a:xfrm>
            <a:off x="588264" y="1369293"/>
            <a:ext cx="11018520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public partial class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LabelHandler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: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AbstractViewHandler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ILabel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TextView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   protected override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TextView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CreateView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() =&gt; new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TextView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(Context);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MapText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IViewHandler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handler,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ILabel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view) =&gt; 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(handler as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LabelHandler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).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TypedNativeView.UpdateText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(view);</a:t>
            </a: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3AC28-282A-4D7E-B425-2C9356571D98}"/>
              </a:ext>
            </a:extLst>
          </p:cNvPr>
          <p:cNvSpPr txBox="1"/>
          <p:nvPr/>
        </p:nvSpPr>
        <p:spPr>
          <a:xfrm>
            <a:off x="588263" y="3213464"/>
            <a:ext cx="11018520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public static class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TextViewExtensions</a:t>
            </a:r>
            <a:endParaRPr lang="en-US" sz="16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UpdateText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(this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TextView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textView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IText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 text)</a:t>
            </a:r>
          </a:p>
          <a:p>
            <a:pPr lvl="1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textView.Text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600" err="1">
                <a:solidFill>
                  <a:schemeClr val="bg1"/>
                </a:solidFill>
                <a:latin typeface="Consolas" panose="020B0609020204030204" pitchFamily="49" charset="0"/>
              </a:rPr>
              <a:t>text.Text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D9AB0-6561-47FC-A0B5-1B227A22BEED}"/>
              </a:ext>
            </a:extLst>
          </p:cNvPr>
          <p:cNvSpPr txBox="1"/>
          <p:nvPr/>
        </p:nvSpPr>
        <p:spPr>
          <a:xfrm>
            <a:off x="588263" y="4872970"/>
            <a:ext cx="11018520" cy="17543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public partial class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LabelHandler</a:t>
            </a:r>
            <a:endParaRPr lang="en-US" sz="18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public static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PropertyMapper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ILabel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LabelMapper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new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PropertyMapper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ILabel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&gt;(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ViewHandler.ViewMapper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pPr lvl="1"/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		[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nameof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ILabel.Text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)] = </a:t>
            </a:r>
            <a:r>
              <a:rPr lang="en-US" sz="1800" err="1">
                <a:solidFill>
                  <a:schemeClr val="bg1"/>
                </a:solidFill>
                <a:latin typeface="Consolas" panose="020B0609020204030204" pitchFamily="49" charset="0"/>
              </a:rPr>
              <a:t>MapPropertyText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59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50571-064F-7B40-89CF-0E3DFA6A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1107996"/>
          </a:xfrm>
        </p:spPr>
        <p:txBody>
          <a:bodyPr/>
          <a:lstStyle/>
          <a:p>
            <a:r>
              <a:rPr lang="es-ES" dirty="0"/>
              <a:t>.NET MAUI e inyección de dependencias</a:t>
            </a:r>
            <a:br>
              <a:rPr lang="es-ES" dirty="0"/>
            </a:br>
            <a:endParaRPr lang="es-E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7F21A75-E8C9-C64E-9035-CEFC1F7344A5}"/>
              </a:ext>
            </a:extLst>
          </p:cNvPr>
          <p:cNvSpPr txBox="1"/>
          <p:nvPr/>
        </p:nvSpPr>
        <p:spPr>
          <a:xfrm>
            <a:off x="585217" y="1243570"/>
            <a:ext cx="105752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.NET MAUI usará un concepto de </a:t>
            </a:r>
            <a:r>
              <a:rPr lang="es-ES" b="1" dirty="0"/>
              <a:t>Host</a:t>
            </a:r>
            <a:r>
              <a:rPr lang="es-ES" dirty="0"/>
              <a:t> similar al existente en otros </a:t>
            </a:r>
            <a:r>
              <a:rPr lang="es-ES" dirty="0" err="1"/>
              <a:t>frameworks</a:t>
            </a:r>
            <a:r>
              <a:rPr lang="es-ES" dirty="0"/>
              <a:t> como ASP.NET. Esto permitirá usar los contenedores y proveedores para nuestros </a:t>
            </a:r>
            <a:r>
              <a:rPr lang="es-ES" dirty="0" err="1"/>
              <a:t>Handlers</a:t>
            </a:r>
            <a:r>
              <a:rPr lang="es-ES" dirty="0"/>
              <a:t>, así como configurar con el archivo de configuración de la aplicación, u otras características como el ciclo de vida y los servicios integrados, las extensiones de registro, etc. </a:t>
            </a:r>
          </a:p>
          <a:p>
            <a:endParaRPr lang="es-ES" dirty="0">
              <a:effectLst/>
            </a:endParaRPr>
          </a:p>
          <a:p>
            <a:r>
              <a:rPr lang="es-ES" dirty="0">
                <a:effectLst/>
              </a:rPr>
              <a:t>El </a:t>
            </a:r>
            <a:r>
              <a:rPr lang="es-ES" dirty="0" err="1">
                <a:effectLst/>
              </a:rPr>
              <a:t>AppBuilder</a:t>
            </a:r>
            <a:r>
              <a:rPr lang="es-ES" dirty="0">
                <a:effectLst/>
              </a:rPr>
              <a:t> estará oculto por defecto, pero permitiremos editarlo. De esta forma, puede ampliarlo registrando servicios nativos, configurar </a:t>
            </a:r>
            <a:r>
              <a:rPr lang="es-ES" dirty="0" err="1">
                <a:effectLst/>
              </a:rPr>
              <a:t>logging</a:t>
            </a:r>
            <a:r>
              <a:rPr lang="es-ES" dirty="0">
                <a:effectLst/>
              </a:rPr>
              <a:t>, registrar nuevos </a:t>
            </a:r>
            <a:r>
              <a:rPr lang="es-ES" dirty="0" err="1">
                <a:effectLst/>
              </a:rPr>
              <a:t>Handlers</a:t>
            </a:r>
            <a:r>
              <a:rPr lang="es-ES" dirty="0">
                <a:effectLst/>
              </a:rPr>
              <a:t>. </a:t>
            </a:r>
          </a:p>
          <a:p>
            <a:endParaRPr lang="es-ES" dirty="0"/>
          </a:p>
          <a:p>
            <a:endParaRPr lang="es-ES" dirty="0">
              <a:effectLst/>
            </a:endParaRPr>
          </a:p>
          <a:p>
            <a:endParaRPr lang="es-ES" dirty="0"/>
          </a:p>
          <a:p>
            <a:endParaRPr lang="es-ES" dirty="0">
              <a:effectLst/>
            </a:endParaRPr>
          </a:p>
          <a:p>
            <a:endParaRPr lang="es-ES" dirty="0"/>
          </a:p>
          <a:p>
            <a:endParaRPr lang="es-ES" dirty="0">
              <a:effectLst/>
            </a:endParaRPr>
          </a:p>
          <a:p>
            <a:endParaRPr lang="es-ES" dirty="0"/>
          </a:p>
          <a:p>
            <a:endParaRPr lang="es-ES" dirty="0">
              <a:effectLst/>
            </a:endParaRPr>
          </a:p>
          <a:p>
            <a:endParaRPr lang="es-ES" dirty="0"/>
          </a:p>
          <a:p>
            <a:r>
              <a:rPr lang="es-ES" dirty="0">
                <a:effectLst/>
              </a:rPr>
              <a:t>En .NET MAUI, vamos a utilizar Microsoft </a:t>
            </a:r>
            <a:r>
              <a:rPr lang="es-ES" dirty="0" err="1">
                <a:effectLst/>
              </a:rPr>
              <a:t>Dependency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Injection</a:t>
            </a:r>
            <a:r>
              <a:rPr lang="es-ES" dirty="0">
                <a:effectLst/>
              </a:rPr>
              <a:t> para registrar </a:t>
            </a:r>
            <a:r>
              <a:rPr lang="es-ES" dirty="0" err="1">
                <a:effectLst/>
              </a:rPr>
              <a:t>Handlers</a:t>
            </a:r>
            <a:r>
              <a:rPr lang="es-ES" dirty="0">
                <a:effectLst/>
              </a:rPr>
              <a:t> personalizados. </a:t>
            </a:r>
            <a:endParaRPr lang="en-US" sz="1800" b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55A20B-DE0D-F34A-BD67-29FFC6571286}"/>
              </a:ext>
            </a:extLst>
          </p:cNvPr>
          <p:cNvSpPr/>
          <p:nvPr/>
        </p:nvSpPr>
        <p:spPr>
          <a:xfrm>
            <a:off x="642013" y="3493242"/>
            <a:ext cx="10907973" cy="17220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host,app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App.CreateDefaultBuilder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RegisterHandler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IButton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CustomHandlers.CustomPinkTextButtonHandler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  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ConfigureServices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ConfigureExtraServices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page =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app.GetStartup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649F10D-3BF3-AD45-A2C9-386F150AACD4}"/>
              </a:ext>
            </a:extLst>
          </p:cNvPr>
          <p:cNvSpPr/>
          <p:nvPr/>
        </p:nvSpPr>
        <p:spPr>
          <a:xfrm>
            <a:off x="3262756" y="6279517"/>
            <a:ext cx="5767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xamarin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Xamarin.Forms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pull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/12460</a:t>
            </a:r>
          </a:p>
        </p:txBody>
      </p:sp>
    </p:spTree>
    <p:extLst>
      <p:ext uri="{BB962C8B-B14F-4D97-AF65-F5344CB8AC3E}">
        <p14:creationId xmlns:p14="http://schemas.microsoft.com/office/powerpoint/2010/main" val="19743225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DEMO: Renderers VS Handlers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51414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Experimental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191250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System.Graphics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3442866"/>
          </a:xfrm>
        </p:spPr>
        <p:txBody>
          <a:bodyPr/>
          <a:lstStyle/>
          <a:p>
            <a:r>
              <a:rPr lang="es-ES" dirty="0" err="1"/>
              <a:t>System.Graphics</a:t>
            </a:r>
            <a:r>
              <a:rPr lang="es-ES" dirty="0"/>
              <a:t> es una librería experimental de </a:t>
            </a:r>
            <a:r>
              <a:rPr lang="es-ES" b="1" dirty="0"/>
              <a:t>gráficos</a:t>
            </a:r>
            <a:r>
              <a:rPr lang="es-ES" dirty="0"/>
              <a:t> </a:t>
            </a:r>
            <a:r>
              <a:rPr lang="es-ES" dirty="0" err="1"/>
              <a:t>cross-platform</a:t>
            </a:r>
            <a:r>
              <a:rPr lang="es-ES" dirty="0"/>
              <a:t> para iOS, Android, Windows, </a:t>
            </a:r>
            <a:r>
              <a:rPr lang="es-ES" dirty="0" err="1"/>
              <a:t>macOS</a:t>
            </a:r>
            <a:r>
              <a:rPr lang="es-ES" dirty="0"/>
              <a:t>, </a:t>
            </a:r>
            <a:r>
              <a:rPr lang="es-ES" dirty="0" err="1"/>
              <a:t>Tizen</a:t>
            </a:r>
            <a:r>
              <a:rPr lang="es-ES" dirty="0"/>
              <a:t>, Linux y web escrita en C#. Con esta librería se tiene una API común para permitir compartir código de dibujado entre diferentes plataformas.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CAE95F-3FF5-5F48-BCD7-BB71ED55A20F}"/>
              </a:ext>
            </a:extLst>
          </p:cNvPr>
          <p:cNvSpPr/>
          <p:nvPr/>
        </p:nvSpPr>
        <p:spPr>
          <a:xfrm>
            <a:off x="3617103" y="6049301"/>
            <a:ext cx="4606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System.Graphics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38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45674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 es una librería experimental que ofrece controles dibujados permitiendo elegir entre </a:t>
            </a:r>
            <a:r>
              <a:rPr lang="es-ES" sz="3200" b="1" dirty="0" err="1">
                <a:solidFill>
                  <a:schemeClr val="tx1">
                    <a:lumMod val="50000"/>
                  </a:schemeClr>
                </a:solidFill>
              </a:rPr>
              <a:t>Cupertino</a:t>
            </a:r>
            <a:r>
              <a:rPr lang="es-ES" sz="3200" b="1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3200" b="1" dirty="0" err="1">
                <a:solidFill>
                  <a:schemeClr val="tx1">
                    <a:lumMod val="50000"/>
                  </a:schemeClr>
                </a:solidFill>
              </a:rPr>
              <a:t>Fluent</a:t>
            </a:r>
            <a:r>
              <a:rPr lang="es-ES" sz="3200" b="1" dirty="0">
                <a:solidFill>
                  <a:schemeClr val="tx1">
                    <a:lumMod val="50000"/>
                  </a:schemeClr>
                </a:solidFill>
              </a:rPr>
              <a:t> y Material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Ofrece los controles disponibles en </a:t>
            </a:r>
            <a:r>
              <a:rPr lang="es-ES" sz="3200" dirty="0" err="1">
                <a:solidFill>
                  <a:schemeClr val="tx1">
                    <a:lumMod val="50000"/>
                  </a:schemeClr>
                </a:solidFill>
              </a:rPr>
              <a:t>Xamarin.Forms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Soporte a accesibilidad, RTL, cambios de tema, etc.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261D3A3-608F-9C45-A123-AA433574DA8D}"/>
              </a:ext>
            </a:extLst>
          </p:cNvPr>
          <p:cNvSpPr/>
          <p:nvPr/>
        </p:nvSpPr>
        <p:spPr>
          <a:xfrm>
            <a:off x="3202213" y="6189293"/>
            <a:ext cx="468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GraphicsControls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50571-064F-7B40-89CF-0E3DFA6A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1107996"/>
          </a:xfrm>
        </p:spPr>
        <p:txBody>
          <a:bodyPr/>
          <a:lstStyle/>
          <a:p>
            <a:r>
              <a:rPr lang="es-ES" dirty="0"/>
              <a:t>Visual</a:t>
            </a:r>
            <a:br>
              <a:rPr lang="es-ES" dirty="0"/>
            </a:br>
            <a:endParaRPr lang="es-E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3287F2-0D15-DA41-B804-CEAC410489E6}"/>
              </a:ext>
            </a:extLst>
          </p:cNvPr>
          <p:cNvSpPr txBox="1">
            <a:spLocks/>
          </p:cNvSpPr>
          <p:nvPr/>
        </p:nvSpPr>
        <p:spPr>
          <a:xfrm>
            <a:off x="269241" y="1621889"/>
            <a:ext cx="11337542" cy="4567404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Estamos validando con empresas y clientes de </a:t>
            </a:r>
            <a:r>
              <a:rPr lang="es-ES" sz="3200" dirty="0" err="1">
                <a:solidFill>
                  <a:schemeClr val="tx1">
                    <a:lumMod val="50000"/>
                  </a:schemeClr>
                </a:solidFill>
              </a:rPr>
              <a:t>Xamarin.Forms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 el concepto de dibujado. </a:t>
            </a:r>
          </a:p>
          <a:p>
            <a:pPr marL="0" indent="0">
              <a:buNone/>
            </a:pPr>
            <a:endParaRPr lang="es-ES" sz="32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En caso de pasar de la fase experimental, la idea es reemplazar los </a:t>
            </a:r>
            <a:r>
              <a:rPr lang="es-ES" sz="3200" dirty="0" err="1">
                <a:solidFill>
                  <a:schemeClr val="tx1">
                    <a:lumMod val="50000"/>
                  </a:schemeClr>
                </a:solidFill>
              </a:rPr>
              <a:t>Renderers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 de Visual Material por </a:t>
            </a:r>
            <a:r>
              <a:rPr lang="es-ES" sz="3200" dirty="0" err="1">
                <a:solidFill>
                  <a:schemeClr val="tx1">
                    <a:lumMod val="50000"/>
                  </a:schemeClr>
                </a:solidFill>
              </a:rPr>
              <a:t>Handlers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 con controles dibujados. Esto permitirá tener controles exactamente con el mismo </a:t>
            </a:r>
            <a:r>
              <a:rPr lang="es-ES" sz="3200" dirty="0" err="1">
                <a:solidFill>
                  <a:schemeClr val="tx1">
                    <a:lumMod val="50000"/>
                  </a:schemeClr>
                </a:solidFill>
              </a:rPr>
              <a:t>renderizado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 pixel-</a:t>
            </a:r>
            <a:r>
              <a:rPr lang="es-ES" sz="3200" dirty="0" err="1">
                <a:solidFill>
                  <a:schemeClr val="tx1">
                    <a:lumMod val="50000"/>
                  </a:schemeClr>
                </a:solidFill>
              </a:rPr>
              <a:t>perfect</a:t>
            </a:r>
            <a:r>
              <a:rPr lang="es-ES" sz="3200" dirty="0">
                <a:solidFill>
                  <a:schemeClr val="tx1">
                    <a:lumMod val="50000"/>
                  </a:schemeClr>
                </a:solidFill>
              </a:rPr>
              <a:t> en todas las plataformas, con alto rendimiento y fáciles de extender.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95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bilog.files.wordpress.com/2012/11/hands-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55" y="2836357"/>
            <a:ext cx="7020291" cy="40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8382" y="1400251"/>
            <a:ext cx="10971244" cy="1193631"/>
          </a:xfrm>
          <a:prstGeom prst="rect">
            <a:avLst/>
          </a:prstGeom>
        </p:spPr>
        <p:txBody>
          <a:bodyPr vert="horz" lIns="121903" tIns="60952" rIns="121903" bIns="60952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/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¡No dudéis en preguntar!</a:t>
            </a:r>
          </a:p>
        </p:txBody>
      </p:sp>
    </p:spTree>
    <p:extLst>
      <p:ext uri="{BB962C8B-B14F-4D97-AF65-F5344CB8AC3E}">
        <p14:creationId xmlns:p14="http://schemas.microsoft.com/office/powerpoint/2010/main" val="512088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latin typeface="Segoe UI Semibold"/>
                <a:cs typeface="Segoe UI Semibold"/>
              </a:rPr>
              <a:t>Controles</a:t>
            </a:r>
            <a:r>
              <a:rPr lang="en-US" sz="7058" dirty="0">
                <a:latin typeface="Segoe UI Semibold"/>
                <a:cs typeface="Segoe UI Semibold"/>
              </a:rPr>
              <a:t> </a:t>
            </a:r>
            <a:r>
              <a:rPr lang="en-US" sz="7058" dirty="0" err="1">
                <a:latin typeface="Segoe UI Semibold"/>
                <a:cs typeface="Segoe UI Semibold"/>
              </a:rPr>
              <a:t>dibujados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5643281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7045-A3DC-401B-9D75-1656D63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cambios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1D048A4-8EF0-1746-8963-DEB6899E155B}"/>
              </a:ext>
            </a:extLst>
          </p:cNvPr>
          <p:cNvSpPr txBox="1"/>
          <p:nvPr/>
        </p:nvSpPr>
        <p:spPr>
          <a:xfrm>
            <a:off x="588263" y="1381703"/>
            <a:ext cx="1113679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Proyecto único.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.NET 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C# Hot </a:t>
            </a:r>
            <a:r>
              <a:rPr lang="es-ES" sz="3200" dirty="0" err="1"/>
              <a:t>Reload</a:t>
            </a:r>
            <a:r>
              <a:rPr lang="es-E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Shell </a:t>
            </a:r>
            <a:r>
              <a:rPr lang="es-ES" sz="3200" dirty="0" err="1"/>
              <a:t>vNext</a:t>
            </a:r>
            <a:r>
              <a:rPr lang="es-E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Nuevos </a:t>
            </a:r>
            <a:r>
              <a:rPr lang="es-ES" sz="3200" dirty="0" err="1"/>
              <a:t>Layouts</a:t>
            </a:r>
            <a:r>
              <a:rPr lang="es-E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 err="1"/>
              <a:t>Xamarin</a:t>
            </a:r>
            <a:r>
              <a:rPr lang="es-ES" sz="3200" dirty="0"/>
              <a:t> Essentials para a integrarse con .NET MAUI.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¡Y más!</a:t>
            </a:r>
          </a:p>
          <a:p>
            <a:endParaRPr lang="en-US" sz="18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EFC097-8EBA-6E4E-9ECE-452F958B791C}"/>
              </a:ext>
            </a:extLst>
          </p:cNvPr>
          <p:cNvSpPr txBox="1"/>
          <p:nvPr/>
        </p:nvSpPr>
        <p:spPr>
          <a:xfrm>
            <a:off x="9634654" y="4676078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s-E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44381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 err="1">
                <a:latin typeface="Segoe UI Semibold"/>
                <a:cs typeface="Segoe UI Semibold"/>
              </a:rPr>
              <a:t>Migración</a:t>
            </a:r>
            <a:r>
              <a:rPr lang="en-US" sz="7058" dirty="0">
                <a:latin typeface="Segoe UI Semibold"/>
                <a:cs typeface="Segoe UI Semibold"/>
              </a:rPr>
              <a:t> </a:t>
            </a:r>
            <a:r>
              <a:rPr lang="en-US" sz="7058" dirty="0" err="1">
                <a:latin typeface="Segoe UI Semibold"/>
                <a:cs typeface="Segoe UI Semibold"/>
              </a:rPr>
              <a:t>hacia</a:t>
            </a:r>
            <a:r>
              <a:rPr lang="en-US" sz="7058" dirty="0">
                <a:latin typeface="Segoe UI Semibold"/>
                <a:cs typeface="Segoe UI Semibold"/>
              </a:rPr>
              <a:t> .NET MAUI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989101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AC97-B0F9-41A0-8A8A-E8496228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Migración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SDK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80F2-6379-4BA0-A17E-AAC76936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3868751"/>
          </a:xfrm>
        </p:spPr>
        <p:txBody>
          <a:bodyPr/>
          <a:lstStyle/>
          <a:p>
            <a:r>
              <a:rPr lang="en-US" sz="5400" dirty="0"/>
              <a:t>try-convert</a:t>
            </a:r>
          </a:p>
          <a:p>
            <a:pPr lvl="1"/>
            <a:r>
              <a:rPr lang="en-US" sz="3600" dirty="0" err="1"/>
              <a:t>Herramienta</a:t>
            </a:r>
            <a:r>
              <a:rPr lang="en-US" sz="3600" dirty="0"/>
              <a:t> para </a:t>
            </a:r>
            <a:r>
              <a:rPr lang="en-US" sz="3600" dirty="0" err="1"/>
              <a:t>convertir</a:t>
            </a:r>
            <a:r>
              <a:rPr lang="en-US" sz="3600" dirty="0"/>
              <a:t> </a:t>
            </a:r>
            <a:r>
              <a:rPr lang="en-US" sz="3600" dirty="0" err="1"/>
              <a:t>proyectos</a:t>
            </a:r>
            <a:r>
              <a:rPr lang="en-US" sz="3600" dirty="0"/>
              <a:t> </a:t>
            </a:r>
            <a:r>
              <a:rPr lang="en-US" sz="3600" dirty="0" err="1"/>
              <a:t>csproj</a:t>
            </a:r>
            <a:r>
              <a:rPr lang="en-US" sz="3600" dirty="0"/>
              <a:t> a SDK Style</a:t>
            </a:r>
          </a:p>
          <a:p>
            <a:pPr lvl="1"/>
            <a:r>
              <a:rPr lang="en-US" sz="3600" dirty="0" err="1"/>
              <a:t>Actualiza</a:t>
            </a:r>
            <a:r>
              <a:rPr lang="en-US" sz="3600" dirty="0"/>
              <a:t> target framework monikers</a:t>
            </a:r>
          </a:p>
          <a:p>
            <a:pPr lvl="1"/>
            <a:r>
              <a:rPr lang="en-US" sz="3600" dirty="0"/>
              <a:t>Se </a:t>
            </a:r>
            <a:r>
              <a:rPr lang="en-US" sz="3600" dirty="0" err="1"/>
              <a:t>podrá</a:t>
            </a:r>
            <a:r>
              <a:rPr lang="en-US" sz="3600" dirty="0"/>
              <a:t> </a:t>
            </a:r>
            <a:r>
              <a:rPr lang="en-US" sz="3600" dirty="0" err="1"/>
              <a:t>ejecutar</a:t>
            </a:r>
            <a:r>
              <a:rPr lang="en-US" sz="3600" dirty="0"/>
              <a:t> </a:t>
            </a:r>
            <a:r>
              <a:rPr lang="en-US" sz="3600" dirty="0" err="1"/>
              <a:t>desde</a:t>
            </a:r>
            <a:r>
              <a:rPr lang="en-US" sz="3600" dirty="0"/>
              <a:t> CLI</a:t>
            </a:r>
          </a:p>
          <a:p>
            <a:pPr lvl="1"/>
            <a:r>
              <a:rPr lang="en-US" sz="3600" dirty="0"/>
              <a:t>Se </a:t>
            </a:r>
            <a:r>
              <a:rPr lang="en-US" sz="3600" dirty="0" err="1"/>
              <a:t>esta</a:t>
            </a:r>
            <a:r>
              <a:rPr lang="en-US" sz="3600" dirty="0"/>
              <a:t> </a:t>
            </a:r>
            <a:r>
              <a:rPr lang="en-US" sz="3600" dirty="0" err="1"/>
              <a:t>investigando</a:t>
            </a:r>
            <a:r>
              <a:rPr lang="en-US" sz="3600" dirty="0"/>
              <a:t> </a:t>
            </a:r>
            <a:r>
              <a:rPr lang="en-US" sz="3600" dirty="0" err="1"/>
              <a:t>integración</a:t>
            </a:r>
            <a:r>
              <a:rPr lang="en-US" sz="3600" dirty="0"/>
              <a:t> con el IDE</a:t>
            </a:r>
          </a:p>
        </p:txBody>
      </p:sp>
    </p:spTree>
    <p:extLst>
      <p:ext uri="{BB962C8B-B14F-4D97-AF65-F5344CB8AC3E}">
        <p14:creationId xmlns:p14="http://schemas.microsoft.com/office/powerpoint/2010/main" val="128163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AC97-B0F9-41A0-8A8A-E8496228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Targeting 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80F2-6379-4BA0-A17E-AAC76936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Namespaces</a:t>
            </a:r>
          </a:p>
          <a:p>
            <a:pPr lvl="1"/>
            <a:r>
              <a:rPr lang="en-US" dirty="0"/>
              <a:t>try-convert </a:t>
            </a:r>
            <a:r>
              <a:rPr lang="en-US" dirty="0" err="1"/>
              <a:t>cambiará</a:t>
            </a:r>
            <a:r>
              <a:rPr lang="en-US" dirty="0"/>
              <a:t> namespaces a </a:t>
            </a:r>
            <a:r>
              <a:rPr lang="en-US" dirty="0" err="1"/>
              <a:t>System.Maui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Custom Renderers</a:t>
            </a:r>
          </a:p>
          <a:p>
            <a:pPr lvl="1"/>
            <a:r>
              <a:rPr lang="en-US" dirty="0" err="1"/>
              <a:t>Recomendaciones</a:t>
            </a:r>
            <a:endParaRPr lang="en-US" dirty="0"/>
          </a:p>
          <a:p>
            <a:pPr lvl="2"/>
            <a:r>
              <a:rPr lang="en-US" dirty="0" err="1"/>
              <a:t>Escribir</a:t>
            </a:r>
            <a:r>
              <a:rPr lang="en-US" dirty="0"/>
              <a:t> handlers</a:t>
            </a:r>
          </a:p>
          <a:p>
            <a:pPr lvl="1"/>
            <a:r>
              <a:rPr lang="en-US" dirty="0"/>
              <a:t>Usar </a:t>
            </a:r>
            <a:r>
              <a:rPr lang="en-US" dirty="0" err="1"/>
              <a:t>Microsoft.Maui.Compatibility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Compila</a:t>
            </a:r>
            <a:r>
              <a:rPr lang="en-US" dirty="0"/>
              <a:t> y </a:t>
            </a:r>
            <a:r>
              <a:rPr lang="en-US" dirty="0" err="1"/>
              <a:t>corrige</a:t>
            </a:r>
            <a:endParaRPr lang="en-US" dirty="0"/>
          </a:p>
          <a:p>
            <a:pPr lvl="1"/>
            <a:r>
              <a:rPr lang="en-US" dirty="0"/>
              <a:t>Deprecated APIs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A844F-AF82-4704-A8F2-A575E901F2A1}"/>
              </a:ext>
            </a:extLst>
          </p:cNvPr>
          <p:cNvSpPr/>
          <p:nvPr/>
        </p:nvSpPr>
        <p:spPr>
          <a:xfrm rot="813133">
            <a:off x="8161421" y="569165"/>
            <a:ext cx="3737811" cy="125788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NO SE REQUERIRÁ ESCRIBIR DE NUEVO</a:t>
            </a:r>
          </a:p>
        </p:txBody>
      </p:sp>
    </p:spTree>
    <p:extLst>
      <p:ext uri="{BB962C8B-B14F-4D97-AF65-F5344CB8AC3E}">
        <p14:creationId xmlns:p14="http://schemas.microsoft.com/office/powerpoint/2010/main" val="22547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7045-A3DC-401B-9D75-1656D63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Renderers “</a:t>
            </a:r>
            <a:r>
              <a:rPr lang="en-US" dirty="0" err="1"/>
              <a:t>antiguos</a:t>
            </a:r>
            <a:r>
              <a:rPr lang="en-US" dirty="0"/>
              <a:t>” en .NET MAUI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1D048A4-8EF0-1746-8963-DEB6899E155B}"/>
              </a:ext>
            </a:extLst>
          </p:cNvPr>
          <p:cNvSpPr txBox="1"/>
          <p:nvPr/>
        </p:nvSpPr>
        <p:spPr>
          <a:xfrm>
            <a:off x="469987" y="1371911"/>
            <a:ext cx="7536589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Puedes elegir entre adaptar tu código a </a:t>
            </a:r>
            <a:r>
              <a:rPr lang="es-ES" sz="2000" dirty="0" err="1"/>
              <a:t>Handlers</a:t>
            </a:r>
            <a:r>
              <a:rPr lang="es-ES" sz="2000" dirty="0"/>
              <a:t> o seguir usando </a:t>
            </a:r>
            <a:r>
              <a:rPr lang="es-ES" sz="2000" dirty="0" err="1"/>
              <a:t>Renderers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Usando </a:t>
            </a:r>
            <a:r>
              <a:rPr lang="es-ES" sz="2000" b="1" dirty="0" err="1"/>
              <a:t>Handlers</a:t>
            </a: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Requiere </a:t>
            </a:r>
            <a:r>
              <a:rPr lang="es-ES" sz="2000" i="1" dirty="0"/>
              <a:t>”algo de tiempo" </a:t>
            </a:r>
            <a:r>
              <a:rPr lang="es-ES" sz="2000" dirty="0"/>
              <a:t>para realizar la conversión de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Cada </a:t>
            </a:r>
            <a:r>
              <a:rPr lang="es-ES" sz="2000" dirty="0" err="1"/>
              <a:t>Handler</a:t>
            </a:r>
            <a:r>
              <a:rPr lang="es-ES" sz="2000" dirty="0"/>
              <a:t> es equivalente a un </a:t>
            </a:r>
            <a:r>
              <a:rPr lang="es-ES" sz="2000" dirty="0" err="1"/>
              <a:t>Fast</a:t>
            </a:r>
            <a:r>
              <a:rPr lang="es-ES" sz="2000" dirty="0"/>
              <a:t> </a:t>
            </a:r>
            <a:r>
              <a:rPr lang="es-ES" sz="2000" dirty="0" err="1"/>
              <a:t>Renderer</a:t>
            </a:r>
            <a:r>
              <a:rPr lang="es-ES" sz="2000" dirty="0"/>
              <a:t> en conjunto con cambios en </a:t>
            </a:r>
            <a:r>
              <a:rPr lang="es-ES" sz="2000" dirty="0" err="1"/>
              <a:t>Layouts</a:t>
            </a:r>
            <a:r>
              <a:rPr lang="es-ES" sz="2000" dirty="0"/>
              <a:t> para buscar mejoras de rendimiento.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Permite más opciones de extensibilidad.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r>
              <a:rPr lang="es-ES" sz="2000" dirty="0"/>
              <a:t>Usando </a:t>
            </a:r>
            <a:r>
              <a:rPr lang="es-ES" sz="2000" b="1" dirty="0" err="1"/>
              <a:t>Renderers</a:t>
            </a: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No requiere cambios.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No tienes ventajas de las ventajas añadidas con </a:t>
            </a:r>
            <a:r>
              <a:rPr lang="es-ES" sz="2000" dirty="0" err="1"/>
              <a:t>handlers</a:t>
            </a:r>
            <a:r>
              <a:rPr lang="es-ES" sz="2000" dirty="0"/>
              <a:t> (rendimiento, extensibilidad, etc.)</a:t>
            </a:r>
          </a:p>
          <a:p>
            <a:endParaRPr lang="en-US" sz="1800" b="1" dirty="0"/>
          </a:p>
        </p:txBody>
      </p:sp>
      <p:pic>
        <p:nvPicPr>
          <p:cNvPr id="9" name="Imagen 8" descr=".NET MAUI">
            <a:extLst>
              <a:ext uri="{FF2B5EF4-FFF2-40B4-BE49-F238E27FC236}">
                <a16:creationId xmlns:a16="http://schemas.microsoft.com/office/drawing/2014/main" id="{D10CEC4D-2FD4-7A41-A3D6-8D1D7F83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176" y="1622812"/>
            <a:ext cx="1485900" cy="2616200"/>
          </a:xfrm>
          <a:prstGeom prst="rect">
            <a:avLst/>
          </a:prstGeom>
        </p:spPr>
      </p:pic>
      <p:pic>
        <p:nvPicPr>
          <p:cNvPr id="11" name="Imagen 10" descr="Xamarin.Forms&#10;">
            <a:extLst>
              <a:ext uri="{FF2B5EF4-FFF2-40B4-BE49-F238E27FC236}">
                <a16:creationId xmlns:a16="http://schemas.microsoft.com/office/drawing/2014/main" id="{435C0F0C-B518-AE47-8738-6748898F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533" y="1622812"/>
            <a:ext cx="1485900" cy="26162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EEFC097-8EBA-6E4E-9ECE-452F958B791C}"/>
              </a:ext>
            </a:extLst>
          </p:cNvPr>
          <p:cNvSpPr txBox="1"/>
          <p:nvPr/>
        </p:nvSpPr>
        <p:spPr>
          <a:xfrm>
            <a:off x="9634654" y="4676078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s-E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37CBCE-007B-0345-8023-69942736DDEF}"/>
              </a:ext>
            </a:extLst>
          </p:cNvPr>
          <p:cNvSpPr txBox="1"/>
          <p:nvPr/>
        </p:nvSpPr>
        <p:spPr>
          <a:xfrm>
            <a:off x="9134215" y="4288267"/>
            <a:ext cx="9265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s-ES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endParaRPr lang="es-E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CC566D-8D60-6240-BCAA-594411F9B98C}"/>
              </a:ext>
            </a:extLst>
          </p:cNvPr>
          <p:cNvSpPr txBox="1"/>
          <p:nvPr/>
        </p:nvSpPr>
        <p:spPr>
          <a:xfrm>
            <a:off x="10935124" y="4288266"/>
            <a:ext cx="6716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s-E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311583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AC97-B0F9-41A0-8A8A-E8496228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Microsoft.Maui.Compatibility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80F2-6379-4BA0-A17E-AAC76936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Este es un </a:t>
            </a:r>
            <a:r>
              <a:rPr lang="en-US" dirty="0" err="1"/>
              <a:t>paquete</a:t>
            </a:r>
            <a:r>
              <a:rPr lang="en-US" dirty="0"/>
              <a:t> NuGet (que </a:t>
            </a:r>
            <a:r>
              <a:rPr lang="en-US" dirty="0" err="1"/>
              <a:t>aún</a:t>
            </a:r>
            <a:r>
              <a:rPr lang="en-US" dirty="0"/>
              <a:t> no </a:t>
            </a:r>
            <a:r>
              <a:rPr lang="en-US" dirty="0" err="1"/>
              <a:t>existe</a:t>
            </a:r>
            <a:r>
              <a:rPr lang="en-US" dirty="0"/>
              <a:t>) en el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poner</a:t>
            </a:r>
            <a:r>
              <a:rPr lang="en-US" dirty="0"/>
              <a:t> las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necesitará</a:t>
            </a:r>
            <a:r>
              <a:rPr lang="en-US" dirty="0"/>
              <a:t> para </a:t>
            </a:r>
            <a:r>
              <a:rPr lang="en-US" dirty="0" err="1"/>
              <a:t>mantener</a:t>
            </a:r>
            <a:r>
              <a:rPr lang="en-US" dirty="0"/>
              <a:t> la </a:t>
            </a:r>
            <a:r>
              <a:rPr lang="en-US" dirty="0" err="1"/>
              <a:t>compatibilidad</a:t>
            </a:r>
            <a:r>
              <a:rPr lang="en-US" dirty="0"/>
              <a:t> con las "</a:t>
            </a:r>
            <a:r>
              <a:rPr lang="en-US" dirty="0" err="1"/>
              <a:t>cosas</a:t>
            </a:r>
            <a:r>
              <a:rPr lang="en-US" dirty="0"/>
              <a:t>" de </a:t>
            </a:r>
            <a:r>
              <a:rPr lang="en-US" dirty="0" err="1"/>
              <a:t>Xamarin.Forms</a:t>
            </a:r>
            <a:r>
              <a:rPr lang="en-US" dirty="0"/>
              <a:t> hasta que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migración</a:t>
            </a:r>
            <a:r>
              <a:rPr lang="en-US" dirty="0"/>
              <a:t> a .NET MAUI.</a:t>
            </a:r>
          </a:p>
          <a:p>
            <a:endParaRPr lang="en-US" dirty="0"/>
          </a:p>
          <a:p>
            <a:r>
              <a:rPr lang="en-US" dirty="0"/>
              <a:t>Compatibility package</a:t>
            </a:r>
          </a:p>
          <a:p>
            <a:r>
              <a:rPr lang="en-US" dirty="0"/>
              <a:t>Renderers</a:t>
            </a:r>
          </a:p>
          <a:p>
            <a:r>
              <a:rPr lang="en-US" dirty="0"/>
              <a:t>Obsoleted </a:t>
            </a:r>
          </a:p>
        </p:txBody>
      </p:sp>
    </p:spTree>
    <p:extLst>
      <p:ext uri="{BB962C8B-B14F-4D97-AF65-F5344CB8AC3E}">
        <p14:creationId xmlns:p14="http://schemas.microsoft.com/office/powerpoint/2010/main" val="379091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AC97-B0F9-41A0-8A8A-E8496228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Ecosistema</a:t>
            </a:r>
            <a:r>
              <a:rPr lang="en-US" dirty="0"/>
              <a:t> Third-Party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80F2-6379-4BA0-A17E-AAC76936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Vendedores</a:t>
            </a:r>
            <a:r>
              <a:rPr lang="en-US" dirty="0"/>
              <a:t> de </a:t>
            </a:r>
            <a:r>
              <a:rPr lang="en-US" dirty="0" err="1"/>
              <a:t>controles</a:t>
            </a:r>
            <a:r>
              <a:rPr lang="en-US" dirty="0"/>
              <a:t> y </a:t>
            </a:r>
            <a:r>
              <a:rPr lang="en-US" dirty="0" err="1"/>
              <a:t>librerías</a:t>
            </a:r>
            <a:r>
              <a:rPr lang="en-US" dirty="0"/>
              <a:t> de </a:t>
            </a:r>
            <a:r>
              <a:rPr lang="en-US" dirty="0" err="1"/>
              <a:t>terceros</a:t>
            </a:r>
            <a:endParaRPr lang="en-US" dirty="0"/>
          </a:p>
          <a:p>
            <a:pPr lvl="1"/>
            <a:r>
              <a:rPr lang="en-US" dirty="0" err="1"/>
              <a:t>Recomendaciones</a:t>
            </a:r>
            <a:endParaRPr lang="en-US" dirty="0"/>
          </a:p>
          <a:p>
            <a:pPr lvl="2"/>
            <a:r>
              <a:rPr lang="en-US" dirty="0" err="1"/>
              <a:t>Actualizar</a:t>
            </a:r>
            <a:r>
              <a:rPr lang="en-US" dirty="0"/>
              <a:t> a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 para .NET MAUI</a:t>
            </a:r>
          </a:p>
          <a:p>
            <a:pPr lvl="2"/>
            <a:r>
              <a:rPr lang="en-US" dirty="0" err="1"/>
              <a:t>Recompilar</a:t>
            </a:r>
            <a:r>
              <a:rPr lang="en-US" dirty="0"/>
              <a:t> y </a:t>
            </a:r>
            <a:r>
              <a:rPr lang="en-US" dirty="0" err="1"/>
              <a:t>cambiar</a:t>
            </a:r>
            <a:r>
              <a:rPr lang="en-US" dirty="0"/>
              <a:t> target a .NET 6 TFMs</a:t>
            </a:r>
          </a:p>
          <a:p>
            <a:pPr lvl="1"/>
            <a:r>
              <a:rPr lang="en-US" dirty="0"/>
              <a:t>Usar adapter-shim y </a:t>
            </a:r>
            <a:r>
              <a:rPr lang="en-US" dirty="0" err="1"/>
              <a:t>Xamarin.Forms.Legacy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Librerías</a:t>
            </a:r>
            <a:r>
              <a:rPr lang="en-US" dirty="0"/>
              <a:t> con frameworks (Prism, </a:t>
            </a:r>
            <a:r>
              <a:rPr lang="en-US" dirty="0" err="1"/>
              <a:t>FreshMvvm</a:t>
            </a:r>
            <a:r>
              <a:rPr lang="en-US" dirty="0"/>
              <a:t>, </a:t>
            </a:r>
            <a:r>
              <a:rPr lang="en-US" dirty="0" err="1"/>
              <a:t>MvvmCross</a:t>
            </a:r>
            <a:r>
              <a:rPr lang="en-US" dirty="0"/>
              <a:t>, </a:t>
            </a:r>
            <a:r>
              <a:rPr lang="en-US" dirty="0" err="1"/>
              <a:t>RxUI</a:t>
            </a:r>
            <a:r>
              <a:rPr lang="en-US" dirty="0"/>
              <a:t>…)</a:t>
            </a:r>
          </a:p>
          <a:p>
            <a:pPr lvl="1"/>
            <a:r>
              <a:rPr lang="en-US" dirty="0" err="1"/>
              <a:t>Recomendaciones</a:t>
            </a:r>
            <a:endParaRPr lang="en-US" dirty="0"/>
          </a:p>
          <a:p>
            <a:pPr lvl="2"/>
            <a:r>
              <a:rPr lang="en-US" dirty="0" err="1"/>
              <a:t>Actualizar</a:t>
            </a:r>
            <a:r>
              <a:rPr lang="en-US" dirty="0"/>
              <a:t> a </a:t>
            </a:r>
            <a:r>
              <a:rPr lang="en-US" dirty="0" err="1"/>
              <a:t>paquetes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 para .NET MAUI</a:t>
            </a:r>
          </a:p>
          <a:p>
            <a:endParaRPr lang="en-US" dirty="0"/>
          </a:p>
          <a:p>
            <a:r>
              <a:rPr lang="en-US" dirty="0" err="1"/>
              <a:t>Tendremos</a:t>
            </a:r>
            <a:r>
              <a:rPr lang="en-US" dirty="0"/>
              <a:t> una reunion </a:t>
            </a:r>
            <a:r>
              <a:rPr lang="en-US" dirty="0" err="1"/>
              <a:t>mensual</a:t>
            </a:r>
            <a:r>
              <a:rPr lang="en-US" dirty="0"/>
              <a:t> con </a:t>
            </a:r>
            <a:r>
              <a:rPr lang="en-US" dirty="0" err="1"/>
              <a:t>invitaciones</a:t>
            </a:r>
            <a:r>
              <a:rPr lang="en-US" dirty="0"/>
              <a:t> </a:t>
            </a:r>
            <a:r>
              <a:rPr lang="en-US" dirty="0" err="1"/>
              <a:t>abiertas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01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 err="1">
                <a:latin typeface="Segoe UI Semibold"/>
                <a:cs typeface="Segoe UI Semibold"/>
              </a:rPr>
              <a:t>Preparando</a:t>
            </a:r>
            <a:r>
              <a:rPr lang="en-US" sz="7058" dirty="0">
                <a:latin typeface="Segoe UI Semibold"/>
                <a:cs typeface="Segoe UI Semibold"/>
              </a:rPr>
              <a:t> el </a:t>
            </a:r>
            <a:r>
              <a:rPr lang="en-US" sz="7058" dirty="0" err="1">
                <a:latin typeface="Segoe UI Semibold"/>
                <a:cs typeface="Segoe UI Semibold"/>
              </a:rPr>
              <a:t>terreno</a:t>
            </a:r>
            <a:r>
              <a:rPr lang="en-US" sz="7058" dirty="0">
                <a:latin typeface="Segoe UI Semibold"/>
                <a:cs typeface="Segoe UI Semibold"/>
              </a:rPr>
              <a:t> de </a:t>
            </a:r>
            <a:r>
              <a:rPr lang="en-US" sz="7058" dirty="0" err="1">
                <a:latin typeface="Segoe UI Semibold"/>
                <a:cs typeface="Segoe UI Semibold"/>
              </a:rPr>
              <a:t>cara</a:t>
            </a:r>
            <a:r>
              <a:rPr lang="en-US" sz="7058" dirty="0">
                <a:latin typeface="Segoe UI Semibold"/>
                <a:cs typeface="Segoe UI Semibold"/>
              </a:rPr>
              <a:t> a .NET MAUI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4390977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B27D-3C0D-8444-96A3-0F6FD7C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hacer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06CB-172C-0648-92D7-2C8B2D1E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en-US" dirty="0"/>
              <a:t>Usar </a:t>
            </a:r>
            <a:r>
              <a:rPr lang="en-US" dirty="0" err="1"/>
              <a:t>AppCompat</a:t>
            </a:r>
            <a:r>
              <a:rPr lang="en-US" dirty="0"/>
              <a:t> en Android</a:t>
            </a:r>
          </a:p>
        </p:txBody>
      </p:sp>
    </p:spTree>
    <p:extLst>
      <p:ext uri="{BB962C8B-B14F-4D97-AF65-F5344CB8AC3E}">
        <p14:creationId xmlns:p14="http://schemas.microsoft.com/office/powerpoint/2010/main" val="222940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¿</a:t>
            </a:r>
            <a:r>
              <a:rPr lang="en-US" sz="7058" dirty="0" err="1">
                <a:latin typeface="Segoe UI Semibold"/>
                <a:cs typeface="Segoe UI Semibold"/>
              </a:rPr>
              <a:t>Qué</a:t>
            </a:r>
            <a:r>
              <a:rPr lang="en-US" sz="7058" dirty="0">
                <a:latin typeface="Segoe UI Semibold"/>
                <a:cs typeface="Segoe UI Semibold"/>
              </a:rPr>
              <a:t> es .NET MAUI?</a:t>
            </a:r>
            <a:endParaRPr lang="en-US" sz="7007" dirty="0">
              <a:cs typeface="Segoe UI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0F365E-268C-3F4B-9CD5-DAFDECDA2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900" y="2889361"/>
            <a:ext cx="3515376" cy="35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36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B27D-3C0D-8444-96A3-0F6FD7C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hacer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06CB-172C-0648-92D7-2C8B2D1E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en-US" dirty="0"/>
              <a:t>Usar Fast Renderers</a:t>
            </a:r>
          </a:p>
        </p:txBody>
      </p:sp>
    </p:spTree>
    <p:extLst>
      <p:ext uri="{BB962C8B-B14F-4D97-AF65-F5344CB8AC3E}">
        <p14:creationId xmlns:p14="http://schemas.microsoft.com/office/powerpoint/2010/main" val="3308182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B27D-3C0D-8444-96A3-0F6FD7C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Puedes</a:t>
            </a:r>
            <a:r>
              <a:rPr lang="en-US" sz="4800" dirty="0"/>
              <a:t> </a:t>
            </a:r>
            <a:r>
              <a:rPr lang="en-US" sz="4800" dirty="0" err="1"/>
              <a:t>hacer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06CB-172C-0648-92D7-2C8B2D1E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en-US" dirty="0"/>
              <a:t>Usar </a:t>
            </a:r>
            <a:r>
              <a:rPr lang="en-US" dirty="0" err="1"/>
              <a:t>librerías</a:t>
            </a:r>
            <a:r>
              <a:rPr lang="en-US" dirty="0"/>
              <a:t> .NET Standard</a:t>
            </a:r>
          </a:p>
        </p:txBody>
      </p:sp>
    </p:spTree>
    <p:extLst>
      <p:ext uri="{BB962C8B-B14F-4D97-AF65-F5344CB8AC3E}">
        <p14:creationId xmlns:p14="http://schemas.microsoft.com/office/powerpoint/2010/main" val="1461084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B27D-3C0D-8444-96A3-0F6FD7C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hagas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06CB-172C-0648-92D7-2C8B2D1E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en-US" dirty="0"/>
              <a:t>Usar APIs </a:t>
            </a:r>
            <a:r>
              <a:rPr lang="en-US" dirty="0" err="1"/>
              <a:t>obsoletas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2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B27D-3C0D-8444-96A3-0F6FD7C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 </a:t>
            </a:r>
            <a:r>
              <a:rPr lang="en-US" sz="4800" dirty="0" err="1"/>
              <a:t>hagas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06CB-172C-0648-92D7-2C8B2D1E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en-US" dirty="0"/>
              <a:t>Usar </a:t>
            </a:r>
            <a:r>
              <a:rPr lang="en-US" dirty="0" err="1"/>
              <a:t>DataPages</a:t>
            </a:r>
            <a:r>
              <a:rPr lang="en-US" dirty="0"/>
              <a:t> o </a:t>
            </a:r>
            <a:r>
              <a:rPr lang="en-US" dirty="0" err="1"/>
              <a:t>NuGets</a:t>
            </a:r>
            <a:r>
              <a:rPr lang="en-US" dirty="0"/>
              <a:t> de Themes</a:t>
            </a:r>
          </a:p>
        </p:txBody>
      </p:sp>
    </p:spTree>
    <p:extLst>
      <p:ext uri="{BB962C8B-B14F-4D97-AF65-F5344CB8AC3E}">
        <p14:creationId xmlns:p14="http://schemas.microsoft.com/office/powerpoint/2010/main" val="345305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 err="1">
                <a:latin typeface="Segoe UI Semibold"/>
                <a:cs typeface="Segoe UI Semibold"/>
              </a:rPr>
              <a:t>Experiencia</a:t>
            </a:r>
            <a:r>
              <a:rPr lang="en-US" sz="7058" dirty="0">
                <a:latin typeface="Segoe UI Semibold"/>
                <a:cs typeface="Segoe UI Semibold"/>
              </a:rPr>
              <a:t> de Desarrollo con .NET MAUI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3409691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0D59-0500-479A-84D3-A9C0F05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Proyecto </a:t>
            </a:r>
            <a:r>
              <a:rPr lang="en-US" dirty="0" err="1"/>
              <a:t>único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F347E-1B05-4C7E-8880-3DBC707F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Single project alleviates several points of friction when developing apps that target multiple platforms.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Platform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1163D-1113-4C28-A68C-434FE28B82DD}"/>
              </a:ext>
            </a:extLst>
          </p:cNvPr>
          <p:cNvSpPr txBox="1">
            <a:spLocks/>
          </p:cNvSpPr>
          <p:nvPr/>
        </p:nvSpPr>
        <p:spPr>
          <a:xfrm>
            <a:off x="10660906" y="160600"/>
            <a:ext cx="1623691" cy="3269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5642297-520B-45E2-BBD9-123FE492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8" y="2479786"/>
            <a:ext cx="2808167" cy="18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CAB7F-8A9F-2146-B1F9-2DD5585E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44" y="0"/>
            <a:ext cx="3787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0D59-0500-479A-84D3-A9C0F05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Proyecto </a:t>
            </a:r>
            <a:r>
              <a:rPr lang="en-US" dirty="0" err="1"/>
              <a:t>único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F347E-1B05-4C7E-8880-3DBC707F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Single project alleviates several points of friction when developing apps that target multiple platforms.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Multi-targeting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Platform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1163D-1113-4C28-A68C-434FE28B82DD}"/>
              </a:ext>
            </a:extLst>
          </p:cNvPr>
          <p:cNvSpPr txBox="1">
            <a:spLocks/>
          </p:cNvSpPr>
          <p:nvPr/>
        </p:nvSpPr>
        <p:spPr>
          <a:xfrm>
            <a:off x="10660906" y="160600"/>
            <a:ext cx="1623691" cy="3269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0F585-1A63-49D2-81D7-C94BC81C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58" y="1966429"/>
            <a:ext cx="3560849" cy="33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0D59-0500-479A-84D3-A9C0F05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Proyecto </a:t>
            </a:r>
            <a:r>
              <a:rPr lang="en-US" dirty="0" err="1"/>
              <a:t>único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F347E-1B05-4C7E-8880-3DBC707F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Single project alleviates several points of friction when developing apps that target multiple platforms.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Platform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1163D-1113-4C28-A68C-434FE28B82DD}"/>
              </a:ext>
            </a:extLst>
          </p:cNvPr>
          <p:cNvSpPr txBox="1">
            <a:spLocks/>
          </p:cNvSpPr>
          <p:nvPr/>
        </p:nvSpPr>
        <p:spPr>
          <a:xfrm>
            <a:off x="10660906" y="160600"/>
            <a:ext cx="1623691" cy="3269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CA9D6-F501-41D5-9A51-515864B9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93" y="1852129"/>
            <a:ext cx="2727389" cy="33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0D59-0500-479A-84D3-A9C0F05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Proyecto </a:t>
            </a:r>
            <a:r>
              <a:rPr lang="en-US" dirty="0" err="1"/>
              <a:t>único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F347E-1B05-4C7E-8880-3DBC707F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Single project alleviates several points of friction when developing apps that target multiple platforms.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Platform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1163D-1113-4C28-A68C-434FE28B82DD}"/>
              </a:ext>
            </a:extLst>
          </p:cNvPr>
          <p:cNvSpPr txBox="1">
            <a:spLocks/>
          </p:cNvSpPr>
          <p:nvPr/>
        </p:nvSpPr>
        <p:spPr>
          <a:xfrm>
            <a:off x="10660906" y="160600"/>
            <a:ext cx="1623691" cy="3269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27133-045B-465C-877D-75D6E52A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18" y="2479786"/>
            <a:ext cx="2668448" cy="18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0D59-0500-479A-84D3-A9C0F05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 Reload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F347E-1B05-4C7E-8880-3DBC707F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Iterate on your application without time consuming rebuilds.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Android, iOS, macOS, and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XAML and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State retention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Multi-devices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debugger required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1163D-1113-4C28-A68C-434FE28B82DD}"/>
              </a:ext>
            </a:extLst>
          </p:cNvPr>
          <p:cNvSpPr txBox="1">
            <a:spLocks/>
          </p:cNvSpPr>
          <p:nvPr/>
        </p:nvSpPr>
        <p:spPr>
          <a:xfrm>
            <a:off x="10660906" y="160600"/>
            <a:ext cx="1623691" cy="3269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pic>
        <p:nvPicPr>
          <p:cNvPr id="2052" name="Picture 4" descr="XAML Hot Reload Setup">
            <a:extLst>
              <a:ext uri="{FF2B5EF4-FFF2-40B4-BE49-F238E27FC236}">
                <a16:creationId xmlns:a16="http://schemas.microsoft.com/office/drawing/2014/main" id="{78DFDE7C-ED2F-C445-9B2B-64920C81FA5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8" r="-743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6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27FA-41FA-45EA-90D7-D2665C65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 </a:t>
            </a:r>
            <a:r>
              <a:rPr lang="en-US" dirty="0" err="1">
                <a:solidFill>
                  <a:schemeClr val="tx1"/>
                </a:solidFill>
              </a:rPr>
              <a:t>viaje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hacia</a:t>
            </a:r>
            <a:r>
              <a:rPr lang="en-US" dirty="0">
                <a:solidFill>
                  <a:schemeClr val="tx1"/>
                </a:solidFill>
              </a:rPr>
              <a:t> un </a:t>
            </a:r>
            <a:r>
              <a:rPr lang="en-US" dirty="0" err="1">
                <a:solidFill>
                  <a:schemeClr val="tx1"/>
                </a:solidFill>
              </a:rPr>
              <a:t>único</a:t>
            </a:r>
            <a:r>
              <a:rPr lang="en-US" dirty="0">
                <a:solidFill>
                  <a:schemeClr val="tx1"/>
                </a:solidFill>
              </a:rPr>
              <a:t> .NET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B97473-DC6F-4D3F-829E-150F9FC52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9783" y="3752784"/>
            <a:ext cx="5523357" cy="28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0D59-0500-479A-84D3-A9C0F05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 Restart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F347E-1B05-4C7E-8880-3DBC707F3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Extends Hot Reload experience to resources and references.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iOS from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Android from macOS or Windows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1163D-1113-4C28-A68C-434FE28B82DD}"/>
              </a:ext>
            </a:extLst>
          </p:cNvPr>
          <p:cNvSpPr txBox="1">
            <a:spLocks/>
          </p:cNvSpPr>
          <p:nvPr/>
        </p:nvSpPr>
        <p:spPr>
          <a:xfrm>
            <a:off x="10660906" y="160600"/>
            <a:ext cx="1623691" cy="3269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pic>
        <p:nvPicPr>
          <p:cNvPr id="4100" name="Picture 4" descr="Screenshot of the debug toolbar with the restart button highlighted.">
            <a:extLst>
              <a:ext uri="{FF2B5EF4-FFF2-40B4-BE49-F238E27FC236}">
                <a16:creationId xmlns:a16="http://schemas.microsoft.com/office/drawing/2014/main" id="{45923596-6C56-FA4F-8E13-329C4ADB6EF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875" b="-1788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22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latin typeface="Segoe UI Semibold"/>
                <a:cs typeface="Segoe UI Semibold"/>
              </a:rPr>
              <a:t>FAQs</a:t>
            </a:r>
            <a:endParaRPr lang="en-US" sz="7007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7674304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¿Debo usar </a:t>
            </a:r>
            <a:r>
              <a:rPr lang="en-US" dirty="0" err="1"/>
              <a:t>Xamarin.Forms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, o </a:t>
            </a:r>
            <a:r>
              <a:rPr lang="en-US" dirty="0" err="1"/>
              <a:t>esperar</a:t>
            </a:r>
            <a:r>
              <a:rPr lang="en-US" dirty="0"/>
              <a:t> .NET MAUI?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187"/>
            <a:ext cx="9144000" cy="849463"/>
          </a:xfrm>
        </p:spPr>
        <p:txBody>
          <a:bodyPr anchor="ctr"/>
          <a:lstStyle/>
          <a:p>
            <a:r>
              <a:rPr lang="en-US" dirty="0" err="1"/>
              <a:t>Xamarin.Forms</a:t>
            </a:r>
            <a:r>
              <a:rPr lang="en-US" dirty="0"/>
              <a:t>. Tu Proyecto se </a:t>
            </a:r>
            <a:r>
              <a:rPr lang="en-US" dirty="0" err="1"/>
              <a:t>migrará</a:t>
            </a:r>
            <a:r>
              <a:rPr lang="en-US" dirty="0"/>
              <a:t> a .NET MAUI y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conocimientos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válidos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965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¿Se </a:t>
            </a:r>
            <a:r>
              <a:rPr lang="en-US" dirty="0" err="1"/>
              <a:t>migrará</a:t>
            </a:r>
            <a:r>
              <a:rPr lang="en-US" dirty="0"/>
              <a:t> mi </a:t>
            </a:r>
            <a:r>
              <a:rPr lang="en-US" dirty="0" err="1"/>
              <a:t>solución</a:t>
            </a:r>
            <a:r>
              <a:rPr lang="en-US" dirty="0"/>
              <a:t> a  “Single Project”?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35832"/>
          </a:xfrm>
        </p:spPr>
        <p:txBody>
          <a:bodyPr anchor="ctr">
            <a:normAutofit/>
          </a:bodyPr>
          <a:lstStyle/>
          <a:p>
            <a:r>
              <a:rPr lang="en-US" dirty="0"/>
              <a:t>No,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 </a:t>
            </a:r>
            <a:r>
              <a:rPr lang="en-US" dirty="0" err="1"/>
              <a:t>continuarán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 sin ser Single Project. Se </a:t>
            </a:r>
            <a:r>
              <a:rPr lang="en-US" dirty="0" err="1"/>
              <a:t>migrarán</a:t>
            </a:r>
            <a:r>
              <a:rPr lang="en-US" dirty="0"/>
              <a:t> targets, </a:t>
            </a:r>
            <a:r>
              <a:rPr lang="en-US" dirty="0" err="1"/>
              <a:t>etc</a:t>
            </a:r>
            <a:r>
              <a:rPr lang="en-US" dirty="0"/>
              <a:t> a .NET 6. 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aportará</a:t>
            </a:r>
            <a:r>
              <a:rPr lang="en-US" dirty="0"/>
              <a:t> </a:t>
            </a:r>
            <a:r>
              <a:rPr lang="en-US" dirty="0" err="1"/>
              <a:t>documentación</a:t>
            </a:r>
            <a:r>
              <a:rPr lang="en-US" dirty="0"/>
              <a:t> para </a:t>
            </a:r>
            <a:r>
              <a:rPr lang="en-US" dirty="0" err="1"/>
              <a:t>migrar</a:t>
            </a:r>
            <a:r>
              <a:rPr lang="en-US" dirty="0"/>
              <a:t> en </a:t>
            </a:r>
            <a:r>
              <a:rPr lang="en-US" dirty="0" err="1"/>
              <a:t>caso</a:t>
            </a:r>
            <a:r>
              <a:rPr lang="en-US" dirty="0"/>
              <a:t> de que </a:t>
            </a:r>
            <a:r>
              <a:rPr lang="en-US" dirty="0" err="1"/>
              <a:t>consideres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48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Necesito</a:t>
            </a:r>
            <a:r>
              <a:rPr lang="en-US" dirty="0"/>
              <a:t> </a:t>
            </a:r>
            <a:r>
              <a:rPr lang="en-US" dirty="0" err="1"/>
              <a:t>reescribir</a:t>
            </a:r>
            <a:r>
              <a:rPr lang="en-US" dirty="0"/>
              <a:t> custom renderers?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187"/>
            <a:ext cx="9144000" cy="849463"/>
          </a:xfrm>
        </p:spPr>
        <p:txBody>
          <a:bodyPr anchor="ctr"/>
          <a:lstStyle/>
          <a:p>
            <a:r>
              <a:rPr lang="en-US" dirty="0"/>
              <a:t>No. Estamos </a:t>
            </a:r>
            <a:r>
              <a:rPr lang="en-US" dirty="0" err="1"/>
              <a:t>asegurando</a:t>
            </a:r>
            <a:r>
              <a:rPr lang="en-US" dirty="0"/>
              <a:t> que renderers de </a:t>
            </a:r>
            <a:r>
              <a:rPr lang="en-US" dirty="0" err="1"/>
              <a:t>Xamarin.Forms</a:t>
            </a:r>
            <a:r>
              <a:rPr lang="en-US" dirty="0"/>
              <a:t> </a:t>
            </a:r>
            <a:r>
              <a:rPr lang="en-US" dirty="0" err="1"/>
              <a:t>continuen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4183AAB-AFB7-5D40-B6D8-EA188AEFB0FA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Aunque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interese</a:t>
            </a:r>
            <a:r>
              <a:rPr lang="en-US" dirty="0"/>
              <a:t> </a:t>
            </a:r>
            <a:r>
              <a:rPr lang="en-US" dirty="0" err="1"/>
              <a:t>migrar</a:t>
            </a:r>
            <a:r>
              <a:rPr lang="en-US" dirty="0"/>
              <a:t> bajo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conveniencia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2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Seguirán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5187"/>
            <a:ext cx="9144000" cy="849463"/>
          </a:xfrm>
        </p:spPr>
        <p:txBody>
          <a:bodyPr anchor="ctr"/>
          <a:lstStyle/>
          <a:p>
            <a:r>
              <a:rPr lang="en-US" dirty="0"/>
              <a:t>Si!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tendrán</a:t>
            </a:r>
            <a:r>
              <a:rPr lang="en-US" dirty="0"/>
              <a:t> que ser </a:t>
            </a:r>
            <a:r>
              <a:rPr lang="en-US" dirty="0" err="1"/>
              <a:t>recompiladas</a:t>
            </a:r>
            <a:r>
              <a:rPr lang="en-US" dirty="0"/>
              <a:t> al </a:t>
            </a:r>
            <a:r>
              <a:rPr lang="en-US" dirty="0" err="1"/>
              <a:t>menos</a:t>
            </a:r>
            <a:r>
              <a:rPr lang="en-US" dirty="0"/>
              <a:t> con .NET 6, y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algun</a:t>
            </a:r>
            <a:r>
              <a:rPr lang="en-US" dirty="0"/>
              <a:t> namespace.</a:t>
            </a:r>
          </a:p>
        </p:txBody>
      </p:sp>
    </p:spTree>
    <p:extLst>
      <p:ext uri="{BB962C8B-B14F-4D97-AF65-F5344CB8AC3E}">
        <p14:creationId xmlns:p14="http://schemas.microsoft.com/office/powerpoint/2010/main" val="3531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¿Se </a:t>
            </a:r>
            <a:r>
              <a:rPr lang="en-US" dirty="0" err="1"/>
              <a:t>soportará</a:t>
            </a:r>
            <a:r>
              <a:rPr lang="en-US" dirty="0"/>
              <a:t> Linux en .NET MAUI?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8988"/>
            <a:ext cx="9144000" cy="1181862"/>
          </a:xfrm>
        </p:spPr>
        <p:txBody>
          <a:bodyPr anchor="ctr"/>
          <a:lstStyle/>
          <a:p>
            <a:r>
              <a:rPr lang="en-US" dirty="0"/>
              <a:t>No es una de las </a:t>
            </a:r>
            <a:r>
              <a:rPr lang="en-US" dirty="0" err="1"/>
              <a:t>plataformas</a:t>
            </a:r>
            <a:r>
              <a:rPr lang="en-US" dirty="0"/>
              <a:t> </a:t>
            </a:r>
            <a:r>
              <a:rPr lang="en-US" dirty="0" err="1"/>
              <a:t>soportadas</a:t>
            </a:r>
            <a:r>
              <a:rPr lang="en-US" dirty="0"/>
              <a:t> de entrada. </a:t>
            </a:r>
            <a:r>
              <a:rPr lang="en-US" dirty="0" err="1"/>
              <a:t>Habrá</a:t>
            </a:r>
            <a:r>
              <a:rPr lang="en-US" dirty="0"/>
              <a:t> </a:t>
            </a:r>
            <a:r>
              <a:rPr lang="en-US" dirty="0" err="1"/>
              <a:t>apoyo</a:t>
            </a:r>
            <a:r>
              <a:rPr lang="en-US" dirty="0"/>
              <a:t> a backend no official </a:t>
            </a:r>
            <a:r>
              <a:rPr lang="en-US" dirty="0" err="1"/>
              <a:t>implementado</a:t>
            </a:r>
            <a:r>
              <a:rPr lang="en-US" dirty="0"/>
              <a:t> con GTK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experimentales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controles</a:t>
            </a:r>
            <a:r>
              <a:rPr lang="en-US" dirty="0"/>
              <a:t> </a:t>
            </a:r>
            <a:r>
              <a:rPr lang="en-US" dirty="0" err="1"/>
              <a:t>dibujados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2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“</a:t>
            </a:r>
            <a:r>
              <a:rPr lang="en-US" dirty="0" err="1"/>
              <a:t>sabor</a:t>
            </a:r>
            <a:r>
              <a:rPr lang="en-US" dirty="0"/>
              <a:t>” de XAML se </a:t>
            </a:r>
            <a:r>
              <a:rPr lang="en-US" dirty="0" err="1"/>
              <a:t>usará</a:t>
            </a:r>
            <a:r>
              <a:rPr lang="en-US" dirty="0"/>
              <a:t> en .NET MAUI?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7767"/>
            <a:ext cx="9144000" cy="1329595"/>
          </a:xfrm>
        </p:spPr>
        <p:txBody>
          <a:bodyPr anchor="ctr"/>
          <a:lstStyle/>
          <a:p>
            <a:r>
              <a:rPr lang="en-US" dirty="0"/>
              <a:t>El </a:t>
            </a:r>
            <a:r>
              <a:rPr lang="en-US" dirty="0" err="1"/>
              <a:t>mismo</a:t>
            </a:r>
            <a:r>
              <a:rPr lang="en-US" dirty="0"/>
              <a:t> XAML que se </a:t>
            </a:r>
            <a:r>
              <a:rPr lang="en-US" dirty="0" err="1"/>
              <a:t>usa</a:t>
            </a:r>
            <a:r>
              <a:rPr lang="en-US" dirty="0"/>
              <a:t> en </a:t>
            </a:r>
            <a:r>
              <a:rPr lang="en-US" dirty="0" err="1"/>
              <a:t>Xamarin.Forms</a:t>
            </a:r>
            <a:r>
              <a:rPr lang="en-US" dirty="0"/>
              <a:t> hoy. </a:t>
            </a:r>
          </a:p>
          <a:p>
            <a:endParaRPr lang="en-US" dirty="0"/>
          </a:p>
          <a:p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en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nombres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la preview.</a:t>
            </a:r>
          </a:p>
        </p:txBody>
      </p:sp>
    </p:spTree>
    <p:extLst>
      <p:ext uri="{BB962C8B-B14F-4D97-AF65-F5344CB8AC3E}">
        <p14:creationId xmlns:p14="http://schemas.microsoft.com/office/powerpoint/2010/main" val="358226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CB5-7C9A-E44D-8E6C-FDAF0054C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el </a:t>
            </a:r>
            <a:r>
              <a:rPr lang="en-US" dirty="0" err="1"/>
              <a:t>progreso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7C5F4-6475-9E48-BAAF-E8C4BCB7E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7767"/>
            <a:ext cx="9144000" cy="1329595"/>
          </a:xfrm>
        </p:spPr>
        <p:txBody>
          <a:bodyPr anchor="ctr"/>
          <a:lstStyle/>
          <a:p>
            <a:r>
              <a:rPr lang="en-US" dirty="0" err="1"/>
              <a:t>github.com</a:t>
            </a:r>
            <a:r>
              <a:rPr lang="en-US" dirty="0"/>
              <a:t>/dotnet/</a:t>
            </a:r>
            <a:r>
              <a:rPr lang="en-US" dirty="0" err="1"/>
              <a:t>maui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Actualizado</a:t>
            </a:r>
            <a:r>
              <a:rPr lang="en-US" dirty="0"/>
              <a:t> </a:t>
            </a:r>
            <a:r>
              <a:rPr lang="en-US" dirty="0" err="1"/>
              <a:t>frecuentemente</a:t>
            </a:r>
            <a:r>
              <a:rPr lang="en-US" dirty="0"/>
              <a:t> en </a:t>
            </a:r>
            <a:r>
              <a:rPr lang="en-US" dirty="0" err="1"/>
              <a:t>xamarin</a:t>
            </a:r>
            <a:r>
              <a:rPr lang="en-US" dirty="0"/>
              <a:t>/</a:t>
            </a:r>
            <a:r>
              <a:rPr lang="en-US" dirty="0" err="1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9255" y="2862810"/>
            <a:ext cx="9167503" cy="11323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058" dirty="0">
                <a:latin typeface="Segoe UI Semibold"/>
                <a:cs typeface="Segoe UI Semibold"/>
              </a:rPr>
              <a:t>¿</a:t>
            </a:r>
            <a:r>
              <a:rPr lang="en-US" sz="7058" dirty="0" err="1">
                <a:solidFill>
                  <a:schemeClr val="bg1"/>
                </a:solidFill>
                <a:latin typeface="Segoe UI Semibold"/>
                <a:cs typeface="Segoe UI Semibold"/>
              </a:rPr>
              <a:t>Preguntas</a:t>
            </a:r>
            <a:r>
              <a:rPr lang="en-US" sz="7058" dirty="0">
                <a:solidFill>
                  <a:schemeClr val="bg1"/>
                </a:solidFill>
                <a:latin typeface="Segoe UI Semibold"/>
                <a:cs typeface="Segoe UI Semibold"/>
              </a:rPr>
              <a:t>?</a:t>
            </a:r>
            <a:endParaRPr lang="en-US" sz="7007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470393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656" y="582852"/>
            <a:ext cx="7718989" cy="553884"/>
          </a:xfrm>
        </p:spPr>
        <p:txBody>
          <a:bodyPr/>
          <a:lstStyle/>
          <a:p>
            <a:r>
              <a:rPr lang="en-US" dirty="0">
                <a:cs typeface="Segoe UI"/>
              </a:rPr>
              <a:t>– .De .NET 5 a .NET 6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6903" y="1810085"/>
            <a:ext cx="2999755" cy="69518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6902" y="4005146"/>
            <a:ext cx="2999755" cy="695181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6902" y="2907615"/>
            <a:ext cx="2999755" cy="69518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6901" y="2907615"/>
            <a:ext cx="2999755" cy="695181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3286" y="1824340"/>
            <a:ext cx="761842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47">
              <a:defRPr/>
            </a:pPr>
            <a:r>
              <a:rPr lang="en-US" sz="2000" dirty="0">
                <a:latin typeface="Segoe UI"/>
              </a:rPr>
              <a:t>Un SDK, un BCL, </a:t>
            </a:r>
            <a:r>
              <a:rPr lang="en-US" sz="2000" dirty="0" err="1">
                <a:latin typeface="Segoe UI"/>
              </a:rPr>
              <a:t>herramientas</a:t>
            </a:r>
            <a:r>
              <a:rPr lang="en-US" sz="2000" dirty="0">
                <a:latin typeface="Segoe UI"/>
              </a:rPr>
              <a:t> </a:t>
            </a:r>
            <a:r>
              <a:rPr lang="en-US" sz="2000" dirty="0" err="1">
                <a:latin typeface="Segoe UI"/>
              </a:rPr>
              <a:t>unificadas</a:t>
            </a:r>
            <a:endParaRPr lang="en-US" sz="2000" dirty="0">
              <a:latin typeface="Segoe UI"/>
            </a:endParaRPr>
          </a:p>
          <a:p>
            <a:pPr defTabSz="914147">
              <a:defRPr/>
            </a:pPr>
            <a:endParaRPr lang="en-US" sz="2000" dirty="0">
              <a:latin typeface="Segoe UI"/>
            </a:endParaRPr>
          </a:p>
          <a:p>
            <a:pPr defTabSz="914147">
              <a:defRPr/>
            </a:pPr>
            <a:r>
              <a:rPr lang="en-US" sz="2000" dirty="0">
                <a:latin typeface="Segoe UI"/>
              </a:rPr>
              <a:t>Mobile &amp; Desktop Cross-platform UI </a:t>
            </a:r>
            <a:r>
              <a:rPr lang="en-US" sz="2000" dirty="0" err="1">
                <a:latin typeface="Segoe UI"/>
              </a:rPr>
              <a:t>nativa</a:t>
            </a:r>
            <a:r>
              <a:rPr lang="en-US" sz="2000" dirty="0">
                <a:latin typeface="Segoe UI"/>
              </a:rPr>
              <a:t> </a:t>
            </a:r>
          </a:p>
          <a:p>
            <a:pPr defTabSz="914147">
              <a:defRPr/>
            </a:pPr>
            <a:endParaRPr lang="en-US" sz="2000" dirty="0">
              <a:latin typeface="Segoe UI"/>
            </a:endParaRPr>
          </a:p>
          <a:p>
            <a:pPr defTabSz="914147">
              <a:defRPr/>
            </a:pPr>
            <a:r>
              <a:rPr lang="en-US" sz="2000" dirty="0">
                <a:latin typeface="Segoe UI"/>
              </a:rPr>
              <a:t>UI web Cross-platform </a:t>
            </a:r>
          </a:p>
          <a:p>
            <a:pPr defTabSz="914147">
              <a:defRPr/>
            </a:pPr>
            <a:endParaRPr lang="en-US" sz="2000" dirty="0">
              <a:latin typeface="Segoe UI"/>
            </a:endParaRPr>
          </a:p>
          <a:p>
            <a:pPr defTabSz="914147">
              <a:defRPr/>
            </a:pPr>
            <a:r>
              <a:rPr lang="en-US" sz="2000" dirty="0" err="1">
                <a:latin typeface="Segoe UI"/>
              </a:rPr>
              <a:t>Investigaciones</a:t>
            </a:r>
            <a:r>
              <a:rPr lang="en-US" sz="2000" dirty="0">
                <a:latin typeface="Segoe UI"/>
              </a:rPr>
              <a:t> en la </a:t>
            </a:r>
            <a:r>
              <a:rPr lang="en-US" sz="2000" dirty="0" err="1">
                <a:latin typeface="Segoe UI"/>
              </a:rPr>
              <a:t>nube</a:t>
            </a:r>
            <a:endParaRPr lang="en-US" sz="2000" dirty="0">
              <a:latin typeface="Segoe UI"/>
            </a:endParaRPr>
          </a:p>
          <a:p>
            <a:pPr defTabSz="914147">
              <a:defRPr/>
            </a:pPr>
            <a:endParaRPr lang="en-US" sz="2000" dirty="0">
              <a:latin typeface="Segoe UI"/>
            </a:endParaRPr>
          </a:p>
          <a:p>
            <a:pPr defTabSz="914147">
              <a:defRPr/>
            </a:pPr>
            <a:r>
              <a:rPr lang="en-US" sz="2000" dirty="0" err="1">
                <a:latin typeface="Segoe UI"/>
              </a:rPr>
              <a:t>Continuar</a:t>
            </a:r>
            <a:r>
              <a:rPr lang="en-US" sz="2000" dirty="0">
                <a:latin typeface="Segoe UI"/>
              </a:rPr>
              <a:t> </a:t>
            </a:r>
            <a:r>
              <a:rPr lang="en-US" sz="2000" dirty="0" err="1">
                <a:latin typeface="Segoe UI"/>
              </a:rPr>
              <a:t>mejorando</a:t>
            </a:r>
            <a:r>
              <a:rPr lang="en-US" sz="2000" dirty="0">
                <a:latin typeface="Segoe UI"/>
              </a:rPr>
              <a:t> la </a:t>
            </a:r>
            <a:r>
              <a:rPr lang="en-US" sz="2000" dirty="0" err="1">
                <a:latin typeface="Segoe UI"/>
              </a:rPr>
              <a:t>velocidad</a:t>
            </a:r>
            <a:r>
              <a:rPr lang="en-US" sz="2000" dirty="0">
                <a:latin typeface="Segoe UI"/>
              </a:rPr>
              <a:t>, </a:t>
            </a:r>
            <a:r>
              <a:rPr lang="en-US" sz="2000" dirty="0" err="1">
                <a:latin typeface="Segoe UI"/>
              </a:rPr>
              <a:t>tamaño</a:t>
            </a:r>
            <a:r>
              <a:rPr lang="en-US" sz="2000" dirty="0">
                <a:latin typeface="Segoe UI"/>
              </a:rPr>
              <a:t>, </a:t>
            </a:r>
            <a:r>
              <a:rPr lang="en-US" sz="2000" dirty="0" err="1">
                <a:latin typeface="Segoe UI"/>
              </a:rPr>
              <a:t>diagnóstico</a:t>
            </a:r>
            <a:r>
              <a:rPr lang="en-US" sz="2000" dirty="0">
                <a:latin typeface="Segoe UI"/>
              </a:rPr>
              <a:t> en </a:t>
            </a:r>
            <a:r>
              <a:rPr lang="en-US" sz="2000" dirty="0" err="1">
                <a:latin typeface="Segoe UI"/>
              </a:rPr>
              <a:t>servicios</a:t>
            </a:r>
            <a:r>
              <a:rPr lang="en-US" sz="2000" dirty="0">
                <a:latin typeface="Segoe UI"/>
              </a:rPr>
              <a:t> Azure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B943EA-396B-4F9A-83EA-876BA77BA53F}"/>
              </a:ext>
            </a:extLst>
          </p:cNvPr>
          <p:cNvSpPr txBox="1">
            <a:spLocks/>
          </p:cNvSpPr>
          <p:nvPr/>
        </p:nvSpPr>
        <p:spPr>
          <a:xfrm>
            <a:off x="456079" y="587370"/>
            <a:ext cx="3430577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17">
              <a:defRPr/>
            </a:pPr>
            <a:r>
              <a:rPr lang="en-US" sz="3000" dirty="0">
                <a:latin typeface="Segoe UI Semibold"/>
                <a:cs typeface="Segoe UI"/>
              </a:rPr>
              <a:t>La vision de un .NET</a:t>
            </a:r>
            <a:endParaRPr lang="en-US" sz="3000" dirty="0"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9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5229068" y="1927756"/>
            <a:ext cx="613061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UI </a:t>
            </a:r>
            <a:r>
              <a:rPr lang="en-US" sz="2000" dirty="0" err="1"/>
              <a:t>nativa</a:t>
            </a:r>
            <a:r>
              <a:rPr lang="en-US" sz="2000" dirty="0"/>
              <a:t> </a:t>
            </a:r>
            <a:r>
              <a:rPr lang="en-US" sz="2000" dirty="0" err="1"/>
              <a:t>multiplataforma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Proyecto </a:t>
            </a:r>
            <a:r>
              <a:rPr lang="en-US" sz="2000" dirty="0" err="1"/>
              <a:t>único</a:t>
            </a:r>
            <a:r>
              <a:rPr lang="en-US" sz="2000" dirty="0"/>
              <a:t>, base de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única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Implementar</a:t>
            </a:r>
            <a:r>
              <a:rPr lang="en-US" sz="2000" dirty="0"/>
              <a:t> en </a:t>
            </a:r>
            <a:r>
              <a:rPr lang="en-US" sz="2000" dirty="0" err="1"/>
              <a:t>múltiples</a:t>
            </a:r>
            <a:r>
              <a:rPr lang="en-US" sz="2000" dirty="0"/>
              <a:t> </a:t>
            </a:r>
            <a:r>
              <a:rPr lang="en-US" sz="2000" dirty="0" err="1"/>
              <a:t>dispositivos</a:t>
            </a:r>
            <a:r>
              <a:rPr lang="en-US" sz="2000" dirty="0"/>
              <a:t>, </a:t>
            </a:r>
            <a:r>
              <a:rPr lang="en-US" sz="2000" dirty="0" err="1"/>
              <a:t>móviles</a:t>
            </a:r>
            <a:r>
              <a:rPr lang="en-US" sz="2000" dirty="0"/>
              <a:t> y de </a:t>
            </a:r>
            <a:r>
              <a:rPr lang="en-US" sz="2000" dirty="0" err="1"/>
              <a:t>escritorio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Evolución</a:t>
            </a:r>
            <a:r>
              <a:rPr lang="en-US" sz="2000" dirty="0"/>
              <a:t> de </a:t>
            </a:r>
            <a:r>
              <a:rPr lang="en-US" sz="2000" dirty="0" err="1"/>
              <a:t>Xamarin.Forms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Dirigido</a:t>
            </a:r>
            <a:r>
              <a:rPr lang="en-US" sz="2000" dirty="0"/>
              <a:t> a .NET 6, disponible a finales del </a:t>
            </a:r>
            <a:r>
              <a:rPr lang="en-US" sz="2000" dirty="0" err="1"/>
              <a:t>próximo</a:t>
            </a:r>
            <a:r>
              <a:rPr lang="en-US" sz="2000" dirty="0"/>
              <a:t> </a:t>
            </a:r>
            <a:r>
              <a:rPr lang="en-US" sz="2000" dirty="0" err="1"/>
              <a:t>año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2148706" y="5586560"/>
            <a:ext cx="789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Crear</a:t>
            </a:r>
            <a:r>
              <a:rPr lang="en-US" sz="2000" b="1" dirty="0"/>
              <a:t> interfaces de </a:t>
            </a:r>
            <a:r>
              <a:rPr lang="en-US" sz="2000" b="1" dirty="0" err="1"/>
              <a:t>usuario</a:t>
            </a:r>
            <a:r>
              <a:rPr lang="en-US" sz="2000" b="1" dirty="0"/>
              <a:t> </a:t>
            </a:r>
            <a:r>
              <a:rPr lang="en-US" sz="2000" b="1" dirty="0" err="1"/>
              <a:t>atractivas</a:t>
            </a:r>
            <a:r>
              <a:rPr lang="en-US" sz="2000" b="1" dirty="0"/>
              <a:t> para </a:t>
            </a:r>
            <a:r>
              <a:rPr lang="en-US" sz="2000" b="1" dirty="0" err="1"/>
              <a:t>cualquier</a:t>
            </a:r>
            <a:r>
              <a:rPr lang="en-US" sz="2000" b="1" dirty="0"/>
              <a:t> </a:t>
            </a:r>
            <a:r>
              <a:rPr lang="en-US" sz="2000" b="1" dirty="0" err="1"/>
              <a:t>dispositivo</a:t>
            </a:r>
            <a:endParaRPr lang="en-US" sz="20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evolución</a:t>
            </a:r>
            <a:r>
              <a:rPr lang="en-US" dirty="0"/>
              <a:t> de </a:t>
            </a:r>
            <a:r>
              <a:rPr lang="en-US" dirty="0" err="1"/>
              <a:t>Xamarin.Forms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C05B96-40C9-492C-BFA2-160A56012513}"/>
              </a:ext>
            </a:extLst>
          </p:cNvPr>
          <p:cNvGrpSpPr/>
          <p:nvPr/>
        </p:nvGrpSpPr>
        <p:grpSpPr>
          <a:xfrm>
            <a:off x="4596123" y="1927756"/>
            <a:ext cx="2999756" cy="2658040"/>
            <a:chOff x="896455" y="1936327"/>
            <a:chExt cx="3000376" cy="26585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00192F-208F-4F24-87F9-75A65AE119DC}"/>
                </a:ext>
              </a:extLst>
            </p:cNvPr>
            <p:cNvSpPr/>
            <p:nvPr/>
          </p:nvSpPr>
          <p:spPr bwMode="auto">
            <a:xfrm>
              <a:off x="896457" y="3193256"/>
              <a:ext cx="3000374" cy="695325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4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.NET MAUI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28824C-81E1-4BB4-8C9B-C6D5968F3BA8}"/>
                </a:ext>
              </a:extLst>
            </p:cNvPr>
            <p:cNvSpPr/>
            <p:nvPr/>
          </p:nvSpPr>
          <p:spPr bwMode="auto">
            <a:xfrm>
              <a:off x="896455" y="3899592"/>
              <a:ext cx="3000375" cy="695325"/>
            </a:xfrm>
            <a:prstGeom prst="rect">
              <a:avLst/>
            </a:prstGeom>
            <a:solidFill>
              <a:srgbClr val="512B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4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.NET Platform</a:t>
              </a:r>
            </a:p>
          </p:txBody>
        </p:sp>
        <p:grpSp>
          <p:nvGrpSpPr>
            <p:cNvPr id="26" name="monitor 1" descr="monitor, desktop">
              <a:extLst>
                <a:ext uri="{FF2B5EF4-FFF2-40B4-BE49-F238E27FC236}">
                  <a16:creationId xmlns:a16="http://schemas.microsoft.com/office/drawing/2014/main" id="{C4137CD4-FFF9-4BFC-ADB4-F83AFAB3DF50}"/>
                </a:ext>
              </a:extLst>
            </p:cNvPr>
            <p:cNvGrpSpPr/>
            <p:nvPr/>
          </p:nvGrpSpPr>
          <p:grpSpPr>
            <a:xfrm>
              <a:off x="1339705" y="1968774"/>
              <a:ext cx="719172" cy="662877"/>
              <a:chOff x="4233864" y="1827214"/>
              <a:chExt cx="403225" cy="328613"/>
            </a:xfrm>
          </p:grpSpPr>
          <p:sp>
            <p:nvSpPr>
              <p:cNvPr id="23" name="Freeform 53">
                <a:extLst>
                  <a:ext uri="{FF2B5EF4-FFF2-40B4-BE49-F238E27FC236}">
                    <a16:creationId xmlns:a16="http://schemas.microsoft.com/office/drawing/2014/main" id="{DA8EF698-9DE6-4BAB-8657-527421111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4" name="Freeform 54">
                <a:extLst>
                  <a:ext uri="{FF2B5EF4-FFF2-40B4-BE49-F238E27FC236}">
                    <a16:creationId xmlns:a16="http://schemas.microsoft.com/office/drawing/2014/main" id="{D5D20E13-5FD5-48D6-85DD-C2D062DAD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5" name="Freeform 173">
                <a:extLst>
                  <a:ext uri="{FF2B5EF4-FFF2-40B4-BE49-F238E27FC236}">
                    <a16:creationId xmlns:a16="http://schemas.microsoft.com/office/drawing/2014/main" id="{AB788E63-5561-4FA0-98B1-9584DB055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32" name="phone" descr="phone">
              <a:extLst>
                <a:ext uri="{FF2B5EF4-FFF2-40B4-BE49-F238E27FC236}">
                  <a16:creationId xmlns:a16="http://schemas.microsoft.com/office/drawing/2014/main" id="{5B489B9D-3DE3-4CA8-A2DB-4587B0CCBD1F}"/>
                </a:ext>
              </a:extLst>
            </p:cNvPr>
            <p:cNvGrpSpPr/>
            <p:nvPr/>
          </p:nvGrpSpPr>
          <p:grpSpPr>
            <a:xfrm>
              <a:off x="2987129" y="1936327"/>
              <a:ext cx="409875" cy="695324"/>
              <a:chOff x="7648576" y="1841501"/>
              <a:chExt cx="177800" cy="301625"/>
            </a:xfrm>
          </p:grpSpPr>
          <p:sp>
            <p:nvSpPr>
              <p:cNvPr id="28" name="Freeform 48">
                <a:extLst>
                  <a:ext uri="{FF2B5EF4-FFF2-40B4-BE49-F238E27FC236}">
                    <a16:creationId xmlns:a16="http://schemas.microsoft.com/office/drawing/2014/main" id="{42FF6D46-C018-49D8-87C3-2FDFDC27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6830F7E-734D-45FE-958C-0891F5C76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0" name="Freeform 50">
                <a:extLst>
                  <a:ext uri="{FF2B5EF4-FFF2-40B4-BE49-F238E27FC236}">
                    <a16:creationId xmlns:a16="http://schemas.microsoft.com/office/drawing/2014/main" id="{0DBAF93A-A7E4-4B30-9551-35995F8A7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1" name="Freeform 175">
                <a:extLst>
                  <a:ext uri="{FF2B5EF4-FFF2-40B4-BE49-F238E27FC236}">
                    <a16:creationId xmlns:a16="http://schemas.microsoft.com/office/drawing/2014/main" id="{1A1AADD2-6308-4EC2-A486-8195C7246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 kern="0">
                  <a:solidFill>
                    <a:srgbClr val="505050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A7F954-5F13-4768-8EFA-8388611F38EB}"/>
                </a:ext>
              </a:extLst>
            </p:cNvPr>
            <p:cNvGrpSpPr/>
            <p:nvPr/>
          </p:nvGrpSpPr>
          <p:grpSpPr>
            <a:xfrm>
              <a:off x="1630084" y="2676724"/>
              <a:ext cx="138416" cy="549020"/>
              <a:chOff x="1630084" y="2676724"/>
              <a:chExt cx="138416" cy="54902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E01A0F0-C869-4680-AF81-7651AE74B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5629" y="2742737"/>
                <a:ext cx="0" cy="483007"/>
              </a:xfrm>
              <a:prstGeom prst="line">
                <a:avLst/>
              </a:prstGeom>
              <a:noFill/>
              <a:ln w="28575" cap="rnd" cmpd="sng" algn="ctr">
                <a:solidFill>
                  <a:srgbClr val="75757A"/>
                </a:solidFill>
                <a:prstDash val="dash"/>
                <a:headEnd type="none"/>
                <a:tailEnd type="none"/>
              </a:ln>
              <a:effectLst/>
            </p:spPr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2C8F62-0317-4E9A-A6FE-2FDFD3CA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630083" y="2676725"/>
                <a:ext cx="138417" cy="138416"/>
              </a:xfrm>
              <a:prstGeom prst="ellipse">
                <a:avLst/>
              </a:prstGeom>
              <a:solidFill>
                <a:srgbClr val="4FE4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3931" rIns="0" bIns="4393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782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8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79BCACF-B842-45DA-84BF-73FB617EF8ED}"/>
                </a:ext>
              </a:extLst>
            </p:cNvPr>
            <p:cNvGrpSpPr/>
            <p:nvPr/>
          </p:nvGrpSpPr>
          <p:grpSpPr>
            <a:xfrm>
              <a:off x="3100559" y="2679796"/>
              <a:ext cx="138416" cy="549020"/>
              <a:chOff x="3100559" y="2679796"/>
              <a:chExt cx="138416" cy="54902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A5E367D-21E7-42B0-96BC-F2F1F8B2E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6104" y="2745809"/>
                <a:ext cx="0" cy="483007"/>
              </a:xfrm>
              <a:prstGeom prst="line">
                <a:avLst/>
              </a:prstGeom>
              <a:noFill/>
              <a:ln w="28575" cap="rnd" cmpd="sng" algn="ctr">
                <a:solidFill>
                  <a:srgbClr val="75757A"/>
                </a:solidFill>
                <a:prstDash val="dash"/>
                <a:headEnd type="none"/>
                <a:tailEnd type="none"/>
              </a:ln>
              <a:effectLst/>
            </p:spPr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77D1215-CF02-4203-90E3-2430EE133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3100558" y="2679797"/>
                <a:ext cx="138417" cy="138416"/>
              </a:xfrm>
              <a:prstGeom prst="ellipse">
                <a:avLst/>
              </a:prstGeom>
              <a:solidFill>
                <a:srgbClr val="4FE4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3931" rIns="0" bIns="4393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782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8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FF20B8C5-638C-4709-B698-C3A3E232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30468" y="316905"/>
            <a:ext cx="2297523" cy="230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09010-B767-487B-8834-4AFBB7C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.NET MAUI</a:t>
            </a: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65461-F19D-43FD-B026-2FF8AE442C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30137" y="1498797"/>
            <a:ext cx="4992578" cy="1828154"/>
          </a:xfrm>
        </p:spPr>
        <p:txBody>
          <a:bodyPr vert="horz" wrap="square" lIns="146275" tIns="91421" rIns="146275" bIns="91421" rtlCol="0" anchor="t">
            <a:spAutoFit/>
          </a:bodyPr>
          <a:lstStyle/>
          <a:p>
            <a:pPr marL="0" indent="0">
              <a:buNone/>
            </a:pPr>
            <a:r>
              <a:rPr lang="en-US" sz="1600" dirty="0" err="1">
                <a:cs typeface="Segoe UI"/>
              </a:rPr>
              <a:t>Proyectos</a:t>
            </a:r>
            <a:r>
              <a:rPr lang="en-US" sz="1600" dirty="0">
                <a:cs typeface="Segoe UI"/>
              </a:rPr>
              <a:t> SDK-style 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Proyecto </a:t>
            </a:r>
            <a:r>
              <a:rPr lang="en-US" sz="1600" dirty="0" err="1">
                <a:cs typeface="Segoe UI"/>
              </a:rPr>
              <a:t>único</a:t>
            </a:r>
            <a:endParaRPr lang="en-US" sz="1600" dirty="0">
              <a:cs typeface="Segoe UI"/>
            </a:endParaRPr>
          </a:p>
          <a:p>
            <a:pPr marL="0" indent="0">
              <a:buNone/>
            </a:pPr>
            <a:r>
              <a:rPr lang="en-US" sz="1600" dirty="0" err="1">
                <a:cs typeface="Segoe UI"/>
              </a:rPr>
              <a:t>Soporte</a:t>
            </a:r>
            <a:r>
              <a:rPr lang="en-US" sz="1600" dirty="0">
                <a:cs typeface="Segoe UI"/>
              </a:rPr>
              <a:t> CLI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.NET 6 BCL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Multi-</a:t>
            </a:r>
            <a:r>
              <a:rPr lang="en-US" sz="1600" dirty="0" err="1">
                <a:cs typeface="Segoe UI"/>
              </a:rPr>
              <a:t>paradigma</a:t>
            </a:r>
            <a:endParaRPr lang="en-US" sz="1600" dirty="0">
              <a:cs typeface="Segoe UI"/>
            </a:endParaRPr>
          </a:p>
          <a:p>
            <a:r>
              <a:rPr lang="en-US" sz="1000" dirty="0" err="1">
                <a:cs typeface="Segoe UI"/>
              </a:rPr>
              <a:t>Interfaz</a:t>
            </a:r>
            <a:r>
              <a:rPr lang="en-US" sz="1000" dirty="0">
                <a:cs typeface="Segoe UI"/>
              </a:rPr>
              <a:t> de </a:t>
            </a:r>
            <a:r>
              <a:rPr lang="en-US" sz="1000" dirty="0" err="1">
                <a:cs typeface="Segoe UI"/>
              </a:rPr>
              <a:t>usuario</a:t>
            </a:r>
            <a:r>
              <a:rPr lang="en-US" sz="1000" dirty="0">
                <a:cs typeface="Segoe UI"/>
              </a:rPr>
              <a:t> compatible con XAML y  C#</a:t>
            </a:r>
          </a:p>
          <a:p>
            <a:r>
              <a:rPr lang="en-US" sz="1000" dirty="0" err="1">
                <a:cs typeface="Segoe UI"/>
              </a:rPr>
              <a:t>Listo</a:t>
            </a:r>
            <a:r>
              <a:rPr lang="en-US" sz="1000" dirty="0">
                <a:cs typeface="Segoe UI"/>
              </a:rPr>
              <a:t> para </a:t>
            </a:r>
            <a:r>
              <a:rPr lang="en-US" sz="1000" dirty="0" err="1">
                <a:cs typeface="Segoe UI"/>
              </a:rPr>
              <a:t>Blazor</a:t>
            </a:r>
            <a:r>
              <a:rPr lang="en-US" sz="1000" dirty="0">
                <a:cs typeface="Segoe UI"/>
              </a:rPr>
              <a:t> y C# MVU</a:t>
            </a:r>
            <a:endParaRPr lang="en-US" sz="1200" dirty="0">
              <a:latin typeface="Segoe U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9897-6730-462A-A0FB-FAC52EB902D1}"/>
              </a:ext>
            </a:extLst>
          </p:cNvPr>
          <p:cNvSpPr txBox="1"/>
          <p:nvPr/>
        </p:nvSpPr>
        <p:spPr>
          <a:xfrm>
            <a:off x="1487526" y="3202826"/>
            <a:ext cx="3566459" cy="664327"/>
          </a:xfrm>
          <a:prstGeom prst="rect">
            <a:avLst/>
          </a:prstGeom>
          <a:solidFill>
            <a:schemeClr val="accent1"/>
          </a:solidFill>
        </p:spPr>
        <p:txBody>
          <a:bodyPr wrap="square" lIns="238963" tIns="191169" rIns="238963" bIns="19116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3804">
              <a:defRPr/>
            </a:pPr>
            <a:endParaRPr lang="en-US" sz="1333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F12F5-E289-475F-8785-C68FE1FCA2C9}"/>
              </a:ext>
            </a:extLst>
          </p:cNvPr>
          <p:cNvSpPr/>
          <p:nvPr/>
        </p:nvSpPr>
        <p:spPr bwMode="auto">
          <a:xfrm>
            <a:off x="1388633" y="1944554"/>
            <a:ext cx="1172529" cy="19466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BA511-F11C-43EE-A2CF-F6FA89E4A545}"/>
              </a:ext>
            </a:extLst>
          </p:cNvPr>
          <p:cNvGrpSpPr/>
          <p:nvPr/>
        </p:nvGrpSpPr>
        <p:grpSpPr>
          <a:xfrm>
            <a:off x="2088501" y="1685715"/>
            <a:ext cx="2427002" cy="1408649"/>
            <a:chOff x="8111953" y="2017047"/>
            <a:chExt cx="2427505" cy="14089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74018-FA88-4762-B5BF-EDDD6851FE55}"/>
                </a:ext>
              </a:extLst>
            </p:cNvPr>
            <p:cNvSpPr/>
            <p:nvPr/>
          </p:nvSpPr>
          <p:spPr bwMode="auto">
            <a:xfrm>
              <a:off x="8497202" y="2017047"/>
              <a:ext cx="848639" cy="14089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B76F9-349C-416F-A610-DFBFA65AEB43}"/>
                </a:ext>
              </a:extLst>
            </p:cNvPr>
            <p:cNvSpPr txBox="1"/>
            <p:nvPr/>
          </p:nvSpPr>
          <p:spPr>
            <a:xfrm>
              <a:off x="8111953" y="2094694"/>
              <a:ext cx="1083178" cy="1800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8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DESKTOP</a:t>
              </a:r>
            </a:p>
          </p:txBody>
        </p:sp>
        <p:grpSp>
          <p:nvGrpSpPr>
            <p:cNvPr id="13" name="monitor 1" descr="monitor, desktop">
              <a:extLst>
                <a:ext uri="{FF2B5EF4-FFF2-40B4-BE49-F238E27FC236}">
                  <a16:creationId xmlns:a16="http://schemas.microsoft.com/office/drawing/2014/main" id="{2F682742-257F-4440-89D5-DC55C4538BFF}"/>
                </a:ext>
              </a:extLst>
            </p:cNvPr>
            <p:cNvGrpSpPr/>
            <p:nvPr/>
          </p:nvGrpSpPr>
          <p:grpSpPr>
            <a:xfrm>
              <a:off x="8118713" y="2438284"/>
              <a:ext cx="1128359" cy="919564"/>
              <a:chOff x="4233864" y="1827214"/>
              <a:chExt cx="403225" cy="328613"/>
            </a:xfrm>
          </p:grpSpPr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ABF1F185-E43D-4259-9E88-B9E0FFAD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B500E180-6E11-4CCE-A83E-7E02182E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4D901543-F66A-462B-8F30-7B18551A4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4D9078-09AE-4DC6-8F94-1918252E9AE2}"/>
                </a:ext>
              </a:extLst>
            </p:cNvPr>
            <p:cNvSpPr txBox="1"/>
            <p:nvPr/>
          </p:nvSpPr>
          <p:spPr>
            <a:xfrm>
              <a:off x="9853528" y="2094964"/>
              <a:ext cx="685930" cy="180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18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MOBILE</a:t>
              </a:r>
            </a:p>
          </p:txBody>
        </p:sp>
        <p:grpSp>
          <p:nvGrpSpPr>
            <p:cNvPr id="15" name="phone" descr="phone">
              <a:extLst>
                <a:ext uri="{FF2B5EF4-FFF2-40B4-BE49-F238E27FC236}">
                  <a16:creationId xmlns:a16="http://schemas.microsoft.com/office/drawing/2014/main" id="{2D6C4FA8-360D-45BA-8882-FFF45CA9525A}"/>
                </a:ext>
              </a:extLst>
            </p:cNvPr>
            <p:cNvGrpSpPr/>
            <p:nvPr/>
          </p:nvGrpSpPr>
          <p:grpSpPr>
            <a:xfrm>
              <a:off x="9911605" y="2438291"/>
              <a:ext cx="557122" cy="921857"/>
              <a:chOff x="7648576" y="1841501"/>
              <a:chExt cx="177806" cy="301625"/>
            </a:xfrm>
          </p:grpSpPr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B23AAF6-9487-41C6-8DC1-4C14172F5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BAACD-C7C4-49B6-B8D6-EA2007547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3BA7568A-896B-4C53-99E9-181A5EA8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82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75">
                <a:extLst>
                  <a:ext uri="{FF2B5EF4-FFF2-40B4-BE49-F238E27FC236}">
                    <a16:creationId xmlns:a16="http://schemas.microsoft.com/office/drawing/2014/main" id="{484E0B39-BCBA-4617-A721-11BEBB1A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B5BB1-9EEA-4A4B-90ED-822FAB6DE264}"/>
              </a:ext>
            </a:extLst>
          </p:cNvPr>
          <p:cNvGrpSpPr/>
          <p:nvPr/>
        </p:nvGrpSpPr>
        <p:grpSpPr>
          <a:xfrm>
            <a:off x="1487526" y="3929910"/>
            <a:ext cx="1754699" cy="664327"/>
            <a:chOff x="474924" y="2957810"/>
            <a:chExt cx="9253607" cy="3077297"/>
          </a:xfrm>
          <a:solidFill>
            <a:srgbClr val="00A4EF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4B13D-ECDB-4868-A7A0-9D0A1CA2AF07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719C6-101A-489B-8F14-48C6062AC11D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Windows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A27D6-13BC-4252-B815-4E8D49A51482}"/>
              </a:ext>
            </a:extLst>
          </p:cNvPr>
          <p:cNvGrpSpPr/>
          <p:nvPr/>
        </p:nvGrpSpPr>
        <p:grpSpPr>
          <a:xfrm>
            <a:off x="1480905" y="4645719"/>
            <a:ext cx="1761321" cy="664327"/>
            <a:chOff x="474924" y="2957810"/>
            <a:chExt cx="9253607" cy="3077297"/>
          </a:xfrm>
          <a:solidFill>
            <a:srgbClr val="2C3E5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6C4C-086A-48BD-9A4B-FFCE1417A6E1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EF1FE-1740-496A-87C9-60CA58846385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macOS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4C7F4-492F-446C-BE6A-9DA71124F4ED}"/>
              </a:ext>
            </a:extLst>
          </p:cNvPr>
          <p:cNvGrpSpPr/>
          <p:nvPr/>
        </p:nvGrpSpPr>
        <p:grpSpPr>
          <a:xfrm>
            <a:off x="3297870" y="3927547"/>
            <a:ext cx="1754699" cy="664327"/>
            <a:chOff x="474924" y="2957810"/>
            <a:chExt cx="9253607" cy="3077297"/>
          </a:xfrm>
          <a:solidFill>
            <a:srgbClr val="B455B6"/>
          </a:solidFill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9E99C8-552D-4BBE-B454-482818003B35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C97505-D17B-433B-9600-077FAEEA7FAA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iOS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59245-1170-41C9-9D0A-567D6BF47620}"/>
              </a:ext>
            </a:extLst>
          </p:cNvPr>
          <p:cNvGrpSpPr/>
          <p:nvPr/>
        </p:nvGrpSpPr>
        <p:grpSpPr>
          <a:xfrm>
            <a:off x="3299285" y="4637454"/>
            <a:ext cx="1754699" cy="664327"/>
            <a:chOff x="474924" y="2957810"/>
            <a:chExt cx="9253607" cy="3077297"/>
          </a:xfrm>
          <a:solidFill>
            <a:srgbClr val="77D065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F19CA-17DC-410F-B4B9-AF185962737D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856E43-1D63-4C31-9D18-0EB2AEBB6F52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Android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8069B7-72F2-4412-9490-6B27F7522FEF}"/>
              </a:ext>
            </a:extLst>
          </p:cNvPr>
          <p:cNvSpPr txBox="1"/>
          <p:nvPr/>
        </p:nvSpPr>
        <p:spPr>
          <a:xfrm>
            <a:off x="1470151" y="3263534"/>
            <a:ext cx="3531436" cy="565324"/>
          </a:xfrm>
          <a:prstGeom prst="rect">
            <a:avLst/>
          </a:prstGeom>
          <a:solidFill>
            <a:schemeClr val="accent1">
              <a:alpha val="10196"/>
            </a:schemeClr>
          </a:solidFill>
        </p:spPr>
        <p:txBody>
          <a:bodyPr wrap="square" lIns="238963" tIns="191169" rIns="238963" bIns="19116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3804">
              <a:defRPr/>
            </a:pPr>
            <a:r>
              <a:rPr lang="en-US" sz="3000">
                <a:solidFill>
                  <a:srgbClr val="FFFFFF"/>
                </a:solidFill>
                <a:latin typeface="Segoe UI Semibold"/>
                <a:cs typeface="Segoe UI Semibold"/>
              </a:rPr>
              <a:t>.NET MAUI 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EE166D0-AC5D-4A45-ACDE-08D38C4FFAF1}"/>
              </a:ext>
            </a:extLst>
          </p:cNvPr>
          <p:cNvSpPr txBox="1">
            <a:spLocks/>
          </p:cNvSpPr>
          <p:nvPr/>
        </p:nvSpPr>
        <p:spPr>
          <a:xfrm>
            <a:off x="6930137" y="3897462"/>
            <a:ext cx="4992578" cy="2652676"/>
          </a:xfrm>
          <a:prstGeom prst="rect">
            <a:avLst/>
          </a:prstGeom>
          <a:solidFill>
            <a:srgbClr val="4A0851"/>
          </a:solidFill>
        </p:spPr>
        <p:txBody>
          <a:bodyPr vert="horz" wrap="square" lIns="146275" tIns="91421" rIns="146275" bIns="91421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 | New</a:t>
            </a:r>
          </a:p>
          <a:p>
            <a:pPr marL="457089" indent="-457089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Multi-platform App UI (.NET)</a:t>
            </a:r>
          </a:p>
          <a:p>
            <a:pPr marL="457089" indent="-457089"/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/>
                <a:cs typeface="Segoe UI"/>
              </a:rPr>
              <a:t>CLI</a:t>
            </a:r>
          </a:p>
          <a:p>
            <a:pPr marL="335834" indent="-335834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dotnet install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maui</a:t>
            </a:r>
            <a:endParaRPr lang="en-US" sz="1372" dirty="0">
              <a:solidFill>
                <a:schemeClr val="bg1"/>
              </a:solidFill>
            </a:endParaRPr>
          </a:p>
          <a:p>
            <a:pPr marL="335834" indent="-335834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dotnet new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maui</a:t>
            </a:r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35834" indent="-335834"/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Namespaces </a:t>
            </a:r>
          </a:p>
          <a:p>
            <a:pPr marL="457089" indent="-457089"/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Microsoft.Maui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 (antes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Xamarin.Forms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)</a:t>
            </a:r>
          </a:p>
          <a:p>
            <a:pPr marL="457089" indent="-457089"/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Microsoft.Essentials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 (antes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Xamarin.Essentials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)</a:t>
            </a:r>
            <a:endParaRPr lang="en-US" sz="1372" dirty="0">
              <a:solidFill>
                <a:schemeClr val="bg1"/>
              </a:solidFill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5618F03-1C8B-44EA-84A5-90C137A669D1}"/>
              </a:ext>
            </a:extLst>
          </p:cNvPr>
          <p:cNvSpPr txBox="1">
            <a:spLocks/>
          </p:cNvSpPr>
          <p:nvPr/>
        </p:nvSpPr>
        <p:spPr>
          <a:xfrm>
            <a:off x="205030" y="5562104"/>
            <a:ext cx="6725108" cy="1204650"/>
          </a:xfrm>
          <a:prstGeom prst="rect">
            <a:avLst/>
          </a:prstGeom>
        </p:spPr>
        <p:txBody>
          <a:bodyPr vert="horz" wrap="square" lIns="146275" tIns="91421" rIns="146275" bIns="91421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 err="1">
                <a:latin typeface="Segoe UI Light"/>
                <a:cs typeface="Segoe UI"/>
              </a:rPr>
              <a:t>Compatibilidad</a:t>
            </a:r>
            <a:endParaRPr lang="en-US" sz="1765" dirty="0">
              <a:latin typeface="Segoe UI Light"/>
              <a:cs typeface="Segoe UI"/>
            </a:endParaRPr>
          </a:p>
          <a:p>
            <a:pPr marL="335834" indent="-335834"/>
            <a:r>
              <a:rPr lang="en-US" sz="1200" b="1" dirty="0" err="1">
                <a:latin typeface="Segoe UI"/>
                <a:cs typeface="Segoe UI"/>
              </a:rPr>
              <a:t>Cambios</a:t>
            </a:r>
            <a:r>
              <a:rPr lang="en-US" sz="1200" b="1" dirty="0">
                <a:latin typeface="Segoe UI"/>
                <a:cs typeface="Segoe UI"/>
              </a:rPr>
              <a:t> </a:t>
            </a:r>
            <a:r>
              <a:rPr lang="en-US" sz="1200" b="1" dirty="0" err="1">
                <a:latin typeface="Segoe UI"/>
                <a:cs typeface="Segoe UI"/>
              </a:rPr>
              <a:t>mínimos</a:t>
            </a:r>
            <a:r>
              <a:rPr lang="en-US" sz="1200" b="1" dirty="0">
                <a:latin typeface="Segoe UI"/>
                <a:cs typeface="Segoe UI"/>
              </a:rPr>
              <a:t> </a:t>
            </a:r>
            <a:r>
              <a:rPr lang="en-US" sz="1200" dirty="0">
                <a:latin typeface="Segoe UI"/>
                <a:cs typeface="Segoe UI"/>
              </a:rPr>
              <a:t>de API: el </a:t>
            </a:r>
            <a:r>
              <a:rPr lang="en-US" sz="1200" dirty="0" err="1">
                <a:latin typeface="Segoe UI"/>
                <a:cs typeface="Segoe UI"/>
              </a:rPr>
              <a:t>objetivo</a:t>
            </a:r>
            <a:r>
              <a:rPr lang="en-US" sz="1200" dirty="0">
                <a:latin typeface="Segoe UI"/>
                <a:cs typeface="Segoe UI"/>
              </a:rPr>
              <a:t> es solo </a:t>
            </a:r>
            <a:r>
              <a:rPr lang="en-US" sz="1200" dirty="0" err="1">
                <a:latin typeface="Segoe UI"/>
                <a:cs typeface="Segoe UI"/>
              </a:rPr>
              <a:t>añadir</a:t>
            </a:r>
            <a:r>
              <a:rPr lang="en-US" sz="1200" dirty="0">
                <a:latin typeface="Segoe UI"/>
                <a:cs typeface="Segoe UI"/>
              </a:rPr>
              <a:t> valor (</a:t>
            </a:r>
            <a:r>
              <a:rPr lang="en-US" sz="1200" dirty="0" err="1">
                <a:latin typeface="Segoe UI"/>
                <a:cs typeface="Segoe UI"/>
              </a:rPr>
              <a:t>rendimiento</a:t>
            </a:r>
            <a:r>
              <a:rPr lang="en-US" sz="1200" dirty="0">
                <a:latin typeface="Segoe UI"/>
                <a:cs typeface="Segoe UI"/>
              </a:rPr>
              <a:t>, </a:t>
            </a:r>
            <a:r>
              <a:rPr lang="en-US" sz="1200" dirty="0" err="1">
                <a:latin typeface="Segoe UI"/>
                <a:cs typeface="Segoe UI"/>
              </a:rPr>
              <a:t>ciclo</a:t>
            </a:r>
            <a:r>
              <a:rPr lang="en-US" sz="1200" dirty="0">
                <a:latin typeface="Segoe UI"/>
                <a:cs typeface="Segoe UI"/>
              </a:rPr>
              <a:t> de </a:t>
            </a:r>
            <a:r>
              <a:rPr lang="en-US" sz="1200" dirty="0" err="1">
                <a:latin typeface="Segoe UI"/>
                <a:cs typeface="Segoe UI"/>
              </a:rPr>
              <a:t>desarrollo</a:t>
            </a:r>
            <a:r>
              <a:rPr lang="en-US" sz="1200" dirty="0">
                <a:latin typeface="Segoe UI"/>
                <a:cs typeface="Segoe UI"/>
              </a:rPr>
              <a:t>, etc.)</a:t>
            </a:r>
          </a:p>
          <a:p>
            <a:pPr marL="335834" indent="-335834"/>
            <a:r>
              <a:rPr lang="en-US" sz="1200" dirty="0" err="1">
                <a:latin typeface="Segoe UI"/>
                <a:cs typeface="Segoe UI"/>
              </a:rPr>
              <a:t>Soporte</a:t>
            </a:r>
            <a:r>
              <a:rPr lang="en-US" sz="1200" dirty="0">
                <a:latin typeface="Segoe UI"/>
                <a:cs typeface="Segoe UI"/>
              </a:rPr>
              <a:t> de </a:t>
            </a:r>
            <a:r>
              <a:rPr lang="en-US" sz="1200" b="1" dirty="0" err="1">
                <a:latin typeface="Segoe UI"/>
                <a:cs typeface="Segoe UI"/>
              </a:rPr>
              <a:t>migración</a:t>
            </a:r>
            <a:r>
              <a:rPr lang="en-US" sz="1200" dirty="0">
                <a:latin typeface="Segoe UI"/>
                <a:cs typeface="Segoe UI"/>
              </a:rPr>
              <a:t> para Xamarin y </a:t>
            </a:r>
            <a:r>
              <a:rPr lang="en-US" sz="1200" dirty="0" err="1">
                <a:latin typeface="Segoe UI"/>
                <a:cs typeface="Segoe UI"/>
              </a:rPr>
              <a:t>Xamarin.Forms</a:t>
            </a:r>
            <a:endParaRPr lang="en-US" sz="1200" dirty="0">
              <a:latin typeface="Segoe UI"/>
              <a:cs typeface="Segoe UI"/>
            </a:endParaRPr>
          </a:p>
          <a:p>
            <a:pPr marL="335834" indent="-335834"/>
            <a:r>
              <a:rPr lang="en-US" sz="1200" dirty="0" err="1">
                <a:latin typeface="Segoe UI"/>
                <a:cs typeface="Segoe UI"/>
              </a:rPr>
              <a:t>Soporte</a:t>
            </a:r>
            <a:r>
              <a:rPr lang="en-US" sz="1200" dirty="0">
                <a:latin typeface="Segoe UI"/>
                <a:cs typeface="Segoe UI"/>
              </a:rPr>
              <a:t> a </a:t>
            </a:r>
            <a:r>
              <a:rPr lang="en-US" sz="1200" b="1" dirty="0" err="1">
                <a:latin typeface="Segoe UI"/>
                <a:cs typeface="Segoe UI"/>
              </a:rPr>
              <a:t>Xamarin.Forms</a:t>
            </a:r>
            <a:r>
              <a:rPr lang="en-US" sz="1200" b="1" dirty="0">
                <a:latin typeface="Segoe UI"/>
                <a:cs typeface="Segoe UI"/>
              </a:rPr>
              <a:t> </a:t>
            </a:r>
            <a:r>
              <a:rPr lang="en-US" sz="1200" dirty="0" err="1">
                <a:latin typeface="Segoe UI"/>
                <a:cs typeface="Segoe UI"/>
              </a:rPr>
              <a:t>durante</a:t>
            </a:r>
            <a:r>
              <a:rPr lang="en-US" sz="1200" dirty="0">
                <a:latin typeface="Segoe UI"/>
                <a:cs typeface="Segoe UI"/>
              </a:rPr>
              <a:t> un </a:t>
            </a:r>
            <a:r>
              <a:rPr lang="en-US" sz="1200" dirty="0" err="1">
                <a:latin typeface="Segoe UI"/>
                <a:cs typeface="Segoe UI"/>
              </a:rPr>
              <a:t>año</a:t>
            </a:r>
            <a:r>
              <a:rPr lang="en-US" sz="1200" dirty="0">
                <a:latin typeface="Segoe UI"/>
                <a:cs typeface="Segoe UI"/>
              </a:rPr>
              <a:t> </a:t>
            </a:r>
            <a:r>
              <a:rPr lang="en-US" sz="1200" dirty="0" err="1">
                <a:latin typeface="Segoe UI"/>
                <a:cs typeface="Segoe UI"/>
              </a:rPr>
              <a:t>después</a:t>
            </a:r>
            <a:r>
              <a:rPr lang="en-US" sz="1200" dirty="0">
                <a:latin typeface="Segoe UI"/>
                <a:cs typeface="Segoe UI"/>
              </a:rPr>
              <a:t> del </a:t>
            </a:r>
            <a:r>
              <a:rPr lang="en-US" sz="1200" dirty="0" err="1">
                <a:latin typeface="Segoe UI"/>
                <a:cs typeface="Segoe UI"/>
              </a:rPr>
              <a:t>lanzamiento</a:t>
            </a:r>
            <a:r>
              <a:rPr lang="en-US" sz="1200" dirty="0">
                <a:latin typeface="Segoe UI"/>
                <a:cs typeface="Segoe UI"/>
              </a:rPr>
              <a:t> de .NET MAUI</a:t>
            </a:r>
            <a:endParaRPr lang="en-US" sz="1372" dirty="0"/>
          </a:p>
        </p:txBody>
      </p:sp>
    </p:spTree>
    <p:extLst>
      <p:ext uri="{BB962C8B-B14F-4D97-AF65-F5344CB8AC3E}">
        <p14:creationId xmlns:p14="http://schemas.microsoft.com/office/powerpoint/2010/main" val="358723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6" grpId="0" animBg="1"/>
      <p:bldP spid="59" grpId="0" animBg="1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02EC-F1E0-6E49-985D-AEE050C7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objetivos de .NET MAUI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823A32-4AEF-3249-B57E-26FEB417350C}"/>
              </a:ext>
            </a:extLst>
          </p:cNvPr>
          <p:cNvSpPr/>
          <p:nvPr/>
        </p:nvSpPr>
        <p:spPr bwMode="auto">
          <a:xfrm>
            <a:off x="588622" y="1736319"/>
            <a:ext cx="2429533" cy="46239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Calidad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12 meses de </a:t>
            </a:r>
            <a:r>
              <a:rPr lang="es-E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releases</a:t>
            </a:r>
            <a:r>
              <a:rPr lang="es-E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 bug </a:t>
            </a:r>
            <a:r>
              <a:rPr lang="es-E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fixing</a:t>
            </a:r>
            <a:r>
              <a:rPr lang="es-E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y cambios para mejorar la calidad en </a:t>
            </a:r>
            <a:r>
              <a:rPr lang="es-E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Xamarin.Forms</a:t>
            </a:r>
            <a:r>
              <a:rPr lang="es-E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Reorganización de la estructura del proyecto.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Nomenclatura y estructura de clases estandarizadas.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8469C5-7659-FC43-A2A6-9DED3124E090}"/>
              </a:ext>
            </a:extLst>
          </p:cNvPr>
          <p:cNvSpPr/>
          <p:nvPr/>
        </p:nvSpPr>
        <p:spPr bwMode="auto">
          <a:xfrm>
            <a:off x="3258494" y="1736317"/>
            <a:ext cx="2429533" cy="462395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Rendimiento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Arranque inicial más rápido.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Reducir anidación de vistas.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3ADB0F-2B4C-2448-A41F-7D23E58CF494}"/>
              </a:ext>
            </a:extLst>
          </p:cNvPr>
          <p:cNvSpPr/>
          <p:nvPr/>
        </p:nvSpPr>
        <p:spPr bwMode="auto">
          <a:xfrm>
            <a:off x="5928367" y="1736317"/>
            <a:ext cx="2429533" cy="462395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Diseño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Permitir extender controles más fácilmente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Cross-</a:t>
            </a:r>
            <a:r>
              <a:rPr lang="es-E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</a:t>
            </a: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templating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1090E-B153-6343-B842-A25062493EFE}"/>
              </a:ext>
            </a:extLst>
          </p:cNvPr>
          <p:cNvSpPr/>
          <p:nvPr/>
        </p:nvSpPr>
        <p:spPr bwMode="auto">
          <a:xfrm>
            <a:off x="8598239" y="1736317"/>
            <a:ext cx="2429533" cy="46239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Platformas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macOS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Paridad en </a:t>
            </a:r>
            <a:r>
              <a:rPr lang="es-E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APIs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65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XamarinTempla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</TotalTime>
  <Words>3817</Words>
  <Application>Microsoft Macintosh PowerPoint</Application>
  <PresentationFormat>Panorámica</PresentationFormat>
  <Paragraphs>559</Paragraphs>
  <Slides>59</Slides>
  <Notes>15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71" baseType="lpstr">
      <vt:lpstr>Arial</vt:lpstr>
      <vt:lpstr>Calibri</vt:lpstr>
      <vt:lpstr>Consolas</vt:lpstr>
      <vt:lpstr>Neo Sans Std Medium</vt:lpstr>
      <vt:lpstr>Open Sans</vt:lpstr>
      <vt:lpstr>Segoe UI</vt:lpstr>
      <vt:lpstr>Segoe UI Light</vt:lpstr>
      <vt:lpstr>Segoe UI Semibold</vt:lpstr>
      <vt:lpstr>Segoe UI Semilight</vt:lpstr>
      <vt:lpstr>SFMono-Regular</vt:lpstr>
      <vt:lpstr>Wingdings</vt:lpstr>
      <vt:lpstr>XamarinTemplate</vt:lpstr>
      <vt:lpstr>Presentación de PowerPoint</vt:lpstr>
      <vt:lpstr>   Javier Suárez</vt:lpstr>
      <vt:lpstr>Presentación de PowerPoint</vt:lpstr>
      <vt:lpstr>¿Qué es .NET MAUI?</vt:lpstr>
      <vt:lpstr>El viaje hacia un único .NET </vt:lpstr>
      <vt:lpstr>– .De .NET 5 a .NET 6</vt:lpstr>
      <vt:lpstr>La evolución de Xamarin.Forms</vt:lpstr>
      <vt:lpstr>.NET MAUI</vt:lpstr>
      <vt:lpstr>Los objetivos de .NET MAUI</vt:lpstr>
      <vt:lpstr>La arquitectura de .NET MAUI</vt:lpstr>
      <vt:lpstr>Presentación de PowerPoint</vt:lpstr>
      <vt:lpstr>El roadmap de .NET</vt:lpstr>
      <vt:lpstr>Mac Catalyst</vt:lpstr>
      <vt:lpstr>WinUI 3</vt:lpstr>
      <vt:lpstr>Cambios que introducirá .NET MAUI</vt:lpstr>
      <vt:lpstr>Aplicación y eventos relacionados con el ciclo de vida </vt:lpstr>
      <vt:lpstr>.NET MAUI NO tendrá renderers</vt:lpstr>
      <vt:lpstr>.NET MAUI usará handlers</vt:lpstr>
      <vt:lpstr>¿Por qué este cambio con respecto a Xamarin.Forms?</vt:lpstr>
      <vt:lpstr>Xamarin.Forms: Añadir código personalizado, puede mejorar</vt:lpstr>
      <vt:lpstr>Los objetivos de los Handlers</vt:lpstr>
      <vt:lpstr>Estrategia actual con los Renderers</vt:lpstr>
      <vt:lpstr>Estrategia con .NET MAUI Handlers</vt:lpstr>
      <vt:lpstr>.NET MAUI e inyección de dependencias </vt:lpstr>
      <vt:lpstr>DEMO: Renderers VS Handlers</vt:lpstr>
      <vt:lpstr>Experimental</vt:lpstr>
      <vt:lpstr>System.Graphics </vt:lpstr>
      <vt:lpstr>GraphicsControls </vt:lpstr>
      <vt:lpstr>Visual </vt:lpstr>
      <vt:lpstr>DEMO: Controles dibujados</vt:lpstr>
      <vt:lpstr>Más cambios</vt:lpstr>
      <vt:lpstr>Migración hacia .NET MAUI</vt:lpstr>
      <vt:lpstr>Migración hacia proyectos SDK Style</vt:lpstr>
      <vt:lpstr>Targeting .NET MAUI</vt:lpstr>
      <vt:lpstr>Usando Renderers “antiguos” en .NET MAUI</vt:lpstr>
      <vt:lpstr>Microsoft.Maui.Compatibility</vt:lpstr>
      <vt:lpstr>Ecosistema Third-Party</vt:lpstr>
      <vt:lpstr>Preparando el terreno de cara a .NET MAUI</vt:lpstr>
      <vt:lpstr>Puedes hacer</vt:lpstr>
      <vt:lpstr>Puedes hacer</vt:lpstr>
      <vt:lpstr>Puedes hacer</vt:lpstr>
      <vt:lpstr>No hagas</vt:lpstr>
      <vt:lpstr>No hagas</vt:lpstr>
      <vt:lpstr>Experiencia de Desarrollo con .NET MAUI</vt:lpstr>
      <vt:lpstr>Proyecto único</vt:lpstr>
      <vt:lpstr>Proyecto único</vt:lpstr>
      <vt:lpstr>Proyecto único</vt:lpstr>
      <vt:lpstr>Proyecto único</vt:lpstr>
      <vt:lpstr>Hot Reload</vt:lpstr>
      <vt:lpstr>Hot Restart</vt:lpstr>
      <vt:lpstr>FAQs</vt:lpstr>
      <vt:lpstr>¿Debo usar Xamarin.Forms ahora, o esperar .NET MAUI?</vt:lpstr>
      <vt:lpstr>¿Se migrará mi solución a  “Single Project”?</vt:lpstr>
      <vt:lpstr>¿Necesito reescribir custom renderers?</vt:lpstr>
      <vt:lpstr>¿Seguirán librerías 3rd funcionando?</vt:lpstr>
      <vt:lpstr>¿Se soportará Linux en .NET MAUI?</vt:lpstr>
      <vt:lpstr>¿Qué “sabor” de XAML se usará en .NET MAUI?</vt:lpstr>
      <vt:lpstr>¿Dónde puedo seguir el progreso?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Javier Suárez Ruiz</cp:lastModifiedBy>
  <cp:revision>254</cp:revision>
  <dcterms:created xsi:type="dcterms:W3CDTF">2015-05-05T21:43:30Z</dcterms:created>
  <dcterms:modified xsi:type="dcterms:W3CDTF">2021-02-20T19:12:36Z</dcterms:modified>
</cp:coreProperties>
</file>